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diagrams/quickStyle2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6" r:id="rId8"/>
    <p:sldId id="261" r:id="rId9"/>
    <p:sldId id="262" r:id="rId10"/>
    <p:sldId id="263" r:id="rId11"/>
    <p:sldId id="265" r:id="rId12"/>
  </p:sldIdLst>
  <p:sldSz cx="12192000" cy="6858000"/>
  <p:notesSz cx="12192000" cy="6858000"/>
  <p:embeddedFontLst>
    <p:embeddedFont>
      <p:font typeface="Calibri" pitchFamily="34" charset="0"/>
      <p:regular r:id="rId13"/>
      <p:bold r:id="rId14"/>
      <p:italic r:id="rId15"/>
      <p:boldItalic r:id="rId16"/>
    </p:embeddedFont>
    <p:embeddedFont>
      <p:font typeface="Calibri Light" pitchFamily="34" charset="0"/>
      <p:regular r:id="rId17"/>
      <p:italic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677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974EA1-C625-4FFC-A71E-35A9D1EFCA5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5DB049-E2F1-4259-A052-035B2CB2D3F5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3200" dirty="0" smtClean="0"/>
            <a:t>Количество детей – 1000 чел</a:t>
          </a:r>
          <a:r>
            <a:rPr lang="ru-RU" sz="4100" dirty="0" smtClean="0"/>
            <a:t>.</a:t>
          </a:r>
          <a:endParaRPr lang="ru-RU" sz="4100" dirty="0"/>
        </a:p>
      </dgm:t>
    </dgm:pt>
    <dgm:pt modelId="{BE0290F2-9F5A-41E1-8538-5BB05ACEC865}" type="parTrans" cxnId="{0B63AEF3-7BE0-408E-8681-EA3BF61D7444}">
      <dgm:prSet/>
      <dgm:spPr/>
      <dgm:t>
        <a:bodyPr/>
        <a:lstStyle/>
        <a:p>
          <a:endParaRPr lang="ru-RU"/>
        </a:p>
      </dgm:t>
    </dgm:pt>
    <dgm:pt modelId="{E7E61815-7836-446A-A827-7E03D0F1DBB8}" type="sibTrans" cxnId="{0B63AEF3-7BE0-408E-8681-EA3BF61D7444}">
      <dgm:prSet/>
      <dgm:spPr/>
      <dgm:t>
        <a:bodyPr/>
        <a:lstStyle/>
        <a:p>
          <a:endParaRPr lang="ru-RU"/>
        </a:p>
      </dgm:t>
    </dgm:pt>
    <dgm:pt modelId="{2833AD42-524C-43E3-AD5B-048396D21DBB}">
      <dgm:prSet phldrT="[Текст]" custT="1"/>
      <dgm:spPr/>
      <dgm:t>
        <a:bodyPr/>
        <a:lstStyle/>
        <a:p>
          <a:r>
            <a:rPr lang="ru-RU" sz="3200" dirty="0" smtClean="0"/>
            <a:t>Количество лекций  - 100 </a:t>
          </a:r>
          <a:r>
            <a:rPr lang="ru-RU" sz="3200" dirty="0" err="1" smtClean="0"/>
            <a:t>шт</a:t>
          </a:r>
          <a:endParaRPr lang="ru-RU" sz="3200" dirty="0"/>
        </a:p>
      </dgm:t>
    </dgm:pt>
    <dgm:pt modelId="{83089C11-9988-45A9-BBB7-4C4750992105}" type="parTrans" cxnId="{A4AD8511-D4AA-4FA9-91F6-A93C618A99A9}">
      <dgm:prSet/>
      <dgm:spPr/>
      <dgm:t>
        <a:bodyPr/>
        <a:lstStyle/>
        <a:p>
          <a:endParaRPr lang="ru-RU"/>
        </a:p>
      </dgm:t>
    </dgm:pt>
    <dgm:pt modelId="{AC3C29C3-D4BC-4351-AEB8-CE0DE3F7FE5B}" type="sibTrans" cxnId="{A4AD8511-D4AA-4FA9-91F6-A93C618A99A9}">
      <dgm:prSet/>
      <dgm:spPr/>
      <dgm:t>
        <a:bodyPr/>
        <a:lstStyle/>
        <a:p>
          <a:endParaRPr lang="ru-RU"/>
        </a:p>
      </dgm:t>
    </dgm:pt>
    <dgm:pt modelId="{7940EF88-4DC0-4E06-93A7-0BA43F2E9770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3200" dirty="0" smtClean="0"/>
            <a:t>Количество публикаций в СМИ- 3 </a:t>
          </a:r>
          <a:r>
            <a:rPr lang="ru-RU" sz="3200" dirty="0" err="1" smtClean="0"/>
            <a:t>шт</a:t>
          </a:r>
          <a:endParaRPr lang="ru-RU" sz="3200" dirty="0"/>
        </a:p>
      </dgm:t>
    </dgm:pt>
    <dgm:pt modelId="{016F2FD8-94D8-4D35-AB74-E133A319E0D7}" type="parTrans" cxnId="{2A68C0A8-A918-4E9D-AD01-45C65336E6D5}">
      <dgm:prSet/>
      <dgm:spPr/>
      <dgm:t>
        <a:bodyPr/>
        <a:lstStyle/>
        <a:p>
          <a:endParaRPr lang="ru-RU"/>
        </a:p>
      </dgm:t>
    </dgm:pt>
    <dgm:pt modelId="{0FA6EB72-DD84-4F4B-B2EF-92A3F08B7996}" type="sibTrans" cxnId="{2A68C0A8-A918-4E9D-AD01-45C65336E6D5}">
      <dgm:prSet/>
      <dgm:spPr/>
      <dgm:t>
        <a:bodyPr/>
        <a:lstStyle/>
        <a:p>
          <a:endParaRPr lang="ru-RU"/>
        </a:p>
      </dgm:t>
    </dgm:pt>
    <dgm:pt modelId="{99B04104-9853-4C5E-B2B9-D22BCA263E96}">
      <dgm:prSet phldrT="[Текст]"/>
      <dgm:spPr/>
      <dgm:t>
        <a:bodyPr/>
        <a:lstStyle/>
        <a:p>
          <a:r>
            <a:rPr lang="ru-RU" dirty="0" smtClean="0"/>
            <a:t>Процент положительных отзывов – 99%</a:t>
          </a:r>
          <a:endParaRPr lang="ru-RU" dirty="0"/>
        </a:p>
      </dgm:t>
    </dgm:pt>
    <dgm:pt modelId="{C044FDD4-A368-4B9C-A63D-02CE4B55EE61}" type="parTrans" cxnId="{6E641A77-E2D0-4E50-9551-91A5209FFDB0}">
      <dgm:prSet/>
      <dgm:spPr/>
      <dgm:t>
        <a:bodyPr/>
        <a:lstStyle/>
        <a:p>
          <a:endParaRPr lang="ru-RU"/>
        </a:p>
      </dgm:t>
    </dgm:pt>
    <dgm:pt modelId="{D613E983-3DF7-4A22-A86E-2DE187C14BD2}" type="sibTrans" cxnId="{6E641A77-E2D0-4E50-9551-91A5209FFDB0}">
      <dgm:prSet/>
      <dgm:spPr/>
      <dgm:t>
        <a:bodyPr/>
        <a:lstStyle/>
        <a:p>
          <a:endParaRPr lang="ru-RU"/>
        </a:p>
      </dgm:t>
    </dgm:pt>
    <dgm:pt modelId="{5C9BFF52-BF25-4267-926A-70790EAC5EA0}" type="pres">
      <dgm:prSet presAssocID="{56974EA1-C625-4FFC-A71E-35A9D1EFCA5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4AFE98-3F7A-4822-8AB0-704CDE5ECBB6}" type="pres">
      <dgm:prSet presAssocID="{835DB049-E2F1-4259-A052-035B2CB2D3F5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10EED4-8F0D-47F5-93ED-1A6B70E3BFCD}" type="pres">
      <dgm:prSet presAssocID="{835DB049-E2F1-4259-A052-035B2CB2D3F5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00B071-E600-468B-9CF6-27A039C9B320}" type="pres">
      <dgm:prSet presAssocID="{7940EF88-4DC0-4E06-93A7-0BA43F2E9770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3CB44E-73C4-486D-996D-D1D727098BA7}" type="pres">
      <dgm:prSet presAssocID="{7940EF88-4DC0-4E06-93A7-0BA43F2E9770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F7BC3D-B7FC-4AAC-8D9D-7A3392B08AAF}" type="presOf" srcId="{99B04104-9853-4C5E-B2B9-D22BCA263E96}" destId="{0C3CB44E-73C4-486D-996D-D1D727098BA7}" srcOrd="0" destOrd="0" presId="urn:microsoft.com/office/officeart/2005/8/layout/vList2"/>
    <dgm:cxn modelId="{A4AD8511-D4AA-4FA9-91F6-A93C618A99A9}" srcId="{835DB049-E2F1-4259-A052-035B2CB2D3F5}" destId="{2833AD42-524C-43E3-AD5B-048396D21DBB}" srcOrd="0" destOrd="0" parTransId="{83089C11-9988-45A9-BBB7-4C4750992105}" sibTransId="{AC3C29C3-D4BC-4351-AEB8-CE0DE3F7FE5B}"/>
    <dgm:cxn modelId="{2A68C0A8-A918-4E9D-AD01-45C65336E6D5}" srcId="{56974EA1-C625-4FFC-A71E-35A9D1EFCA5A}" destId="{7940EF88-4DC0-4E06-93A7-0BA43F2E9770}" srcOrd="1" destOrd="0" parTransId="{016F2FD8-94D8-4D35-AB74-E133A319E0D7}" sibTransId="{0FA6EB72-DD84-4F4B-B2EF-92A3F08B7996}"/>
    <dgm:cxn modelId="{70A409AD-5511-447D-9CE5-EFA828F44E36}" type="presOf" srcId="{835DB049-E2F1-4259-A052-035B2CB2D3F5}" destId="{B54AFE98-3F7A-4822-8AB0-704CDE5ECBB6}" srcOrd="0" destOrd="0" presId="urn:microsoft.com/office/officeart/2005/8/layout/vList2"/>
    <dgm:cxn modelId="{9B7824F9-C3EA-40BE-BB3A-7371EE7C9B66}" type="presOf" srcId="{7940EF88-4DC0-4E06-93A7-0BA43F2E9770}" destId="{8100B071-E600-468B-9CF6-27A039C9B320}" srcOrd="0" destOrd="0" presId="urn:microsoft.com/office/officeart/2005/8/layout/vList2"/>
    <dgm:cxn modelId="{69C83911-8047-48BB-A111-9FB816A6BAAF}" type="presOf" srcId="{56974EA1-C625-4FFC-A71E-35A9D1EFCA5A}" destId="{5C9BFF52-BF25-4267-926A-70790EAC5EA0}" srcOrd="0" destOrd="0" presId="urn:microsoft.com/office/officeart/2005/8/layout/vList2"/>
    <dgm:cxn modelId="{6E641A77-E2D0-4E50-9551-91A5209FFDB0}" srcId="{7940EF88-4DC0-4E06-93A7-0BA43F2E9770}" destId="{99B04104-9853-4C5E-B2B9-D22BCA263E96}" srcOrd="0" destOrd="0" parTransId="{C044FDD4-A368-4B9C-A63D-02CE4B55EE61}" sibTransId="{D613E983-3DF7-4A22-A86E-2DE187C14BD2}"/>
    <dgm:cxn modelId="{0B63AEF3-7BE0-408E-8681-EA3BF61D7444}" srcId="{56974EA1-C625-4FFC-A71E-35A9D1EFCA5A}" destId="{835DB049-E2F1-4259-A052-035B2CB2D3F5}" srcOrd="0" destOrd="0" parTransId="{BE0290F2-9F5A-41E1-8538-5BB05ACEC865}" sibTransId="{E7E61815-7836-446A-A827-7E03D0F1DBB8}"/>
    <dgm:cxn modelId="{06A562AD-91E0-4647-A2A8-81E8EC152EBE}" type="presOf" srcId="{2833AD42-524C-43E3-AD5B-048396D21DBB}" destId="{9710EED4-8F0D-47F5-93ED-1A6B70E3BFCD}" srcOrd="0" destOrd="0" presId="urn:microsoft.com/office/officeart/2005/8/layout/vList2"/>
    <dgm:cxn modelId="{04B65980-965B-403D-BA1C-1808CEB2DA32}" type="presParOf" srcId="{5C9BFF52-BF25-4267-926A-70790EAC5EA0}" destId="{B54AFE98-3F7A-4822-8AB0-704CDE5ECBB6}" srcOrd="0" destOrd="0" presId="urn:microsoft.com/office/officeart/2005/8/layout/vList2"/>
    <dgm:cxn modelId="{B8727BA3-04FB-4560-83EF-C49E7B24562D}" type="presParOf" srcId="{5C9BFF52-BF25-4267-926A-70790EAC5EA0}" destId="{9710EED4-8F0D-47F5-93ED-1A6B70E3BFCD}" srcOrd="1" destOrd="0" presId="urn:microsoft.com/office/officeart/2005/8/layout/vList2"/>
    <dgm:cxn modelId="{9A5BD6C2-B26D-4E0D-83BA-467CE3C2CC77}" type="presParOf" srcId="{5C9BFF52-BF25-4267-926A-70790EAC5EA0}" destId="{8100B071-E600-468B-9CF6-27A039C9B320}" srcOrd="2" destOrd="0" presId="urn:microsoft.com/office/officeart/2005/8/layout/vList2"/>
    <dgm:cxn modelId="{54F7E1FE-62BA-4D02-A1D6-CBD1C0E0DFE3}" type="presParOf" srcId="{5C9BFF52-BF25-4267-926A-70790EAC5EA0}" destId="{0C3CB44E-73C4-486D-996D-D1D727098BA7}" srcOrd="3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FBBFE9-A463-48A8-B9A7-F48B1C400C15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BE0562D-36E9-4098-9DB3-595D399490AB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sz="1200" b="1" dirty="0" smtClean="0"/>
            <a:t>PAM – 11 800</a:t>
          </a:r>
          <a:r>
            <a:rPr lang="ru-RU" sz="1200" b="1" dirty="0" smtClean="0"/>
            <a:t> млрд. руб.</a:t>
          </a:r>
          <a:endParaRPr lang="ru-RU" sz="1200" b="1" dirty="0"/>
        </a:p>
      </dgm:t>
    </dgm:pt>
    <dgm:pt modelId="{A58EBAC4-A99B-4ED2-9567-2EBA6E5E62A7}" type="parTrans" cxnId="{1F0C7B4C-7931-4B01-9FFA-536CCA31CB38}">
      <dgm:prSet/>
      <dgm:spPr/>
      <dgm:t>
        <a:bodyPr/>
        <a:lstStyle/>
        <a:p>
          <a:endParaRPr lang="ru-RU"/>
        </a:p>
      </dgm:t>
    </dgm:pt>
    <dgm:pt modelId="{92680379-F51C-4568-9E74-A532E8761B3C}" type="sibTrans" cxnId="{1F0C7B4C-7931-4B01-9FFA-536CCA31CB38}">
      <dgm:prSet/>
      <dgm:spPr/>
      <dgm:t>
        <a:bodyPr/>
        <a:lstStyle/>
        <a:p>
          <a:endParaRPr lang="ru-RU"/>
        </a:p>
      </dgm:t>
    </dgm:pt>
    <dgm:pt modelId="{C7D34C2C-799F-4CA7-B9F0-14F57DBA3318}">
      <dgm:prSet phldrT="[Текст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b="1" dirty="0" smtClean="0"/>
            <a:t>TAM – 119</a:t>
          </a:r>
          <a:r>
            <a:rPr lang="ru-RU" b="1" dirty="0" smtClean="0"/>
            <a:t> млрд. руб.</a:t>
          </a:r>
          <a:endParaRPr lang="ru-RU" b="1" dirty="0"/>
        </a:p>
      </dgm:t>
    </dgm:pt>
    <dgm:pt modelId="{F413B8B0-CC46-475D-9C3A-31D75B0201DE}" type="parTrans" cxnId="{A84016B4-210D-46CE-901C-43924EAFEAA4}">
      <dgm:prSet/>
      <dgm:spPr/>
      <dgm:t>
        <a:bodyPr/>
        <a:lstStyle/>
        <a:p>
          <a:endParaRPr lang="ru-RU"/>
        </a:p>
      </dgm:t>
    </dgm:pt>
    <dgm:pt modelId="{550AE8BE-6AFE-4EF2-AB98-52BDBAC8D435}" type="sibTrans" cxnId="{A84016B4-210D-46CE-901C-43924EAFEAA4}">
      <dgm:prSet/>
      <dgm:spPr/>
      <dgm:t>
        <a:bodyPr/>
        <a:lstStyle/>
        <a:p>
          <a:endParaRPr lang="ru-RU"/>
        </a:p>
      </dgm:t>
    </dgm:pt>
    <dgm:pt modelId="{20F14582-889E-4B2F-906C-CE46044798BA}">
      <dgm:prSet phldrT="[Текст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b="1" dirty="0" smtClean="0"/>
            <a:t>SAM – 288 </a:t>
          </a:r>
          <a:r>
            <a:rPr lang="ru-RU" b="1" dirty="0" smtClean="0"/>
            <a:t>млн. руб</a:t>
          </a:r>
          <a:r>
            <a:rPr lang="en-US" b="1" dirty="0" smtClean="0"/>
            <a:t> </a:t>
          </a:r>
          <a:endParaRPr lang="ru-RU" b="1" dirty="0"/>
        </a:p>
      </dgm:t>
    </dgm:pt>
    <dgm:pt modelId="{BD380B49-7C78-45D2-8A75-AE263035154D}" type="parTrans" cxnId="{B5E37860-FD03-4584-96C7-E474288D0D7C}">
      <dgm:prSet/>
      <dgm:spPr/>
      <dgm:t>
        <a:bodyPr/>
        <a:lstStyle/>
        <a:p>
          <a:endParaRPr lang="ru-RU"/>
        </a:p>
      </dgm:t>
    </dgm:pt>
    <dgm:pt modelId="{5F79F0AE-68EE-43EA-90D8-EF8F48D0E405}" type="sibTrans" cxnId="{B5E37860-FD03-4584-96C7-E474288D0D7C}">
      <dgm:prSet/>
      <dgm:spPr/>
      <dgm:t>
        <a:bodyPr/>
        <a:lstStyle/>
        <a:p>
          <a:endParaRPr lang="ru-RU"/>
        </a:p>
      </dgm:t>
    </dgm:pt>
    <dgm:pt modelId="{50C75C5C-D0AA-4F88-8D86-B5CC12E00360}">
      <dgm:prSet phldrT="[Текст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US" b="1" dirty="0" smtClean="0">
              <a:solidFill>
                <a:schemeClr val="bg1">
                  <a:lumMod val="95000"/>
                </a:schemeClr>
              </a:solidFill>
            </a:rPr>
            <a:t>-</a:t>
          </a:r>
          <a:r>
            <a:rPr lang="ru-RU" b="1" dirty="0" smtClean="0">
              <a:solidFill>
                <a:schemeClr val="bg1">
                  <a:lumMod val="95000"/>
                </a:schemeClr>
              </a:solidFill>
            </a:rPr>
            <a:t>10 млн. </a:t>
          </a:r>
          <a:endParaRPr lang="ru-RU" dirty="0"/>
        </a:p>
      </dgm:t>
    </dgm:pt>
    <dgm:pt modelId="{3E01B3BF-240F-4DAD-898D-BC21806645EB}" type="parTrans" cxnId="{FF31EEF8-15D3-44D9-99AE-5597D12D57C1}">
      <dgm:prSet/>
      <dgm:spPr/>
      <dgm:t>
        <a:bodyPr/>
        <a:lstStyle/>
        <a:p>
          <a:endParaRPr lang="ru-RU"/>
        </a:p>
      </dgm:t>
    </dgm:pt>
    <dgm:pt modelId="{B93E5E65-350A-41E4-94DF-83E651DF4ACE}" type="sibTrans" cxnId="{FF31EEF8-15D3-44D9-99AE-5597D12D57C1}">
      <dgm:prSet/>
      <dgm:spPr/>
      <dgm:t>
        <a:bodyPr/>
        <a:lstStyle/>
        <a:p>
          <a:endParaRPr lang="ru-RU"/>
        </a:p>
      </dgm:t>
    </dgm:pt>
    <dgm:pt modelId="{3F42946F-F117-48F7-A9E5-1D066F92D847}">
      <dgm:prSet/>
      <dgm:spPr/>
      <dgm:t>
        <a:bodyPr/>
        <a:lstStyle/>
        <a:p>
          <a:r>
            <a:rPr lang="en-US" b="1" dirty="0" smtClean="0">
              <a:solidFill>
                <a:schemeClr val="bg1">
                  <a:lumMod val="95000"/>
                </a:schemeClr>
              </a:solidFill>
            </a:rPr>
            <a:t>SOM </a:t>
          </a:r>
          <a:endParaRPr lang="ru-RU" b="1" dirty="0" smtClean="0">
            <a:solidFill>
              <a:schemeClr val="bg1">
                <a:lumMod val="95000"/>
              </a:schemeClr>
            </a:solidFill>
          </a:endParaRPr>
        </a:p>
        <a:p>
          <a:r>
            <a:rPr lang="ru-RU" b="1" dirty="0" smtClean="0">
              <a:solidFill>
                <a:schemeClr val="bg1">
                  <a:lumMod val="95000"/>
                </a:schemeClr>
              </a:solidFill>
            </a:rPr>
            <a:t>10 </a:t>
          </a:r>
          <a:r>
            <a:rPr lang="ru-RU" b="1" dirty="0" err="1" smtClean="0">
              <a:solidFill>
                <a:schemeClr val="bg1">
                  <a:lumMod val="95000"/>
                </a:schemeClr>
              </a:solidFill>
            </a:rPr>
            <a:t>млн</a:t>
          </a:r>
          <a:r>
            <a:rPr lang="ru-RU" b="1" dirty="0" smtClean="0">
              <a:solidFill>
                <a:schemeClr val="bg1">
                  <a:lumMod val="95000"/>
                </a:schemeClr>
              </a:solidFill>
            </a:rPr>
            <a:t> руб</a:t>
          </a:r>
          <a:endParaRPr lang="ru-RU" dirty="0"/>
        </a:p>
      </dgm:t>
    </dgm:pt>
    <dgm:pt modelId="{957ED3B9-0BB8-46BC-83D1-821F0C1EE922}" type="parTrans" cxnId="{4C1575A0-8F1B-4B1C-94E9-8137D2C02BAA}">
      <dgm:prSet/>
      <dgm:spPr/>
      <dgm:t>
        <a:bodyPr/>
        <a:lstStyle/>
        <a:p>
          <a:endParaRPr lang="ru-RU"/>
        </a:p>
      </dgm:t>
    </dgm:pt>
    <dgm:pt modelId="{C0714CC4-4FD0-4407-BBFF-926018F6F768}" type="sibTrans" cxnId="{4C1575A0-8F1B-4B1C-94E9-8137D2C02BAA}">
      <dgm:prSet/>
      <dgm:spPr/>
      <dgm:t>
        <a:bodyPr/>
        <a:lstStyle/>
        <a:p>
          <a:endParaRPr lang="ru-RU"/>
        </a:p>
      </dgm:t>
    </dgm:pt>
    <dgm:pt modelId="{128B067E-4DAD-4C48-9DE6-CE59277D3938}" type="pres">
      <dgm:prSet presAssocID="{93FBBFE9-A463-48A8-B9A7-F48B1C400C15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E689E5-C272-4FDE-A7C0-0513CF71123D}" type="pres">
      <dgm:prSet presAssocID="{93FBBFE9-A463-48A8-B9A7-F48B1C400C15}" presName="comp1" presStyleCnt="0"/>
      <dgm:spPr/>
    </dgm:pt>
    <dgm:pt modelId="{4483D2A0-B2A7-422A-8EE4-440C5A0CE345}" type="pres">
      <dgm:prSet presAssocID="{93FBBFE9-A463-48A8-B9A7-F48B1C400C15}" presName="circle1" presStyleLbl="node1" presStyleIdx="0" presStyleCnt="5" custLinFactNeighborX="7474" custLinFactNeighborY="6830"/>
      <dgm:spPr/>
      <dgm:t>
        <a:bodyPr/>
        <a:lstStyle/>
        <a:p>
          <a:endParaRPr lang="ru-RU"/>
        </a:p>
      </dgm:t>
    </dgm:pt>
    <dgm:pt modelId="{1EFE34E5-5335-41BE-8288-7D4EF229D4DC}" type="pres">
      <dgm:prSet presAssocID="{93FBBFE9-A463-48A8-B9A7-F48B1C400C15}" presName="c1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FCD5F9-31BA-4009-84E4-1FF078ECECC5}" type="pres">
      <dgm:prSet presAssocID="{93FBBFE9-A463-48A8-B9A7-F48B1C400C15}" presName="comp2" presStyleCnt="0"/>
      <dgm:spPr/>
    </dgm:pt>
    <dgm:pt modelId="{766DB8E4-3409-42D3-9420-F1E401E754AA}" type="pres">
      <dgm:prSet presAssocID="{93FBBFE9-A463-48A8-B9A7-F48B1C400C15}" presName="circle2" presStyleLbl="node1" presStyleIdx="1" presStyleCnt="5"/>
      <dgm:spPr/>
      <dgm:t>
        <a:bodyPr/>
        <a:lstStyle/>
        <a:p>
          <a:endParaRPr lang="ru-RU"/>
        </a:p>
      </dgm:t>
    </dgm:pt>
    <dgm:pt modelId="{23FEE284-F131-4E74-8447-7AEFDB578095}" type="pres">
      <dgm:prSet presAssocID="{93FBBFE9-A463-48A8-B9A7-F48B1C400C15}" presName="c2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41B5F8-A767-43C6-9F3B-B41350787C06}" type="pres">
      <dgm:prSet presAssocID="{93FBBFE9-A463-48A8-B9A7-F48B1C400C15}" presName="comp3" presStyleCnt="0"/>
      <dgm:spPr/>
    </dgm:pt>
    <dgm:pt modelId="{A825CCD4-18C7-4901-A001-A5EE2FD21BAF}" type="pres">
      <dgm:prSet presAssocID="{93FBBFE9-A463-48A8-B9A7-F48B1C400C15}" presName="circle3" presStyleLbl="node1" presStyleIdx="2" presStyleCnt="5"/>
      <dgm:spPr/>
      <dgm:t>
        <a:bodyPr/>
        <a:lstStyle/>
        <a:p>
          <a:endParaRPr lang="ru-RU"/>
        </a:p>
      </dgm:t>
    </dgm:pt>
    <dgm:pt modelId="{08B65B79-16B1-42BD-BFD6-EF178C17FB32}" type="pres">
      <dgm:prSet presAssocID="{93FBBFE9-A463-48A8-B9A7-F48B1C400C15}" presName="c3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31A82B-B468-4BBB-AF7C-F3E560AB62AF}" type="pres">
      <dgm:prSet presAssocID="{93FBBFE9-A463-48A8-B9A7-F48B1C400C15}" presName="comp4" presStyleCnt="0"/>
      <dgm:spPr/>
    </dgm:pt>
    <dgm:pt modelId="{662DD705-E03D-44B0-A295-32FFF87EAD7B}" type="pres">
      <dgm:prSet presAssocID="{93FBBFE9-A463-48A8-B9A7-F48B1C400C15}" presName="circle4" presStyleLbl="node1" presStyleIdx="3" presStyleCnt="5" custLinFactNeighborX="-10617" custLinFactNeighborY="7847"/>
      <dgm:spPr/>
      <dgm:t>
        <a:bodyPr/>
        <a:lstStyle/>
        <a:p>
          <a:endParaRPr lang="ru-RU"/>
        </a:p>
      </dgm:t>
    </dgm:pt>
    <dgm:pt modelId="{2D7A7A3D-C715-4753-8B4D-A41B1FB540C8}" type="pres">
      <dgm:prSet presAssocID="{93FBBFE9-A463-48A8-B9A7-F48B1C400C15}" presName="c4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23D0B8-5EA4-4F72-86A7-B5084E4A9DEF}" type="pres">
      <dgm:prSet presAssocID="{93FBBFE9-A463-48A8-B9A7-F48B1C400C15}" presName="comp5" presStyleCnt="0"/>
      <dgm:spPr/>
    </dgm:pt>
    <dgm:pt modelId="{4C20E288-2928-46A5-AFF8-7C3ADA3AFF05}" type="pres">
      <dgm:prSet presAssocID="{93FBBFE9-A463-48A8-B9A7-F48B1C400C15}" presName="circle5" presStyleLbl="node1" presStyleIdx="4" presStyleCnt="5" custScaleX="49492" custScaleY="57034" custLinFactNeighborX="38206" custLinFactNeighborY="-21046"/>
      <dgm:spPr/>
      <dgm:t>
        <a:bodyPr/>
        <a:lstStyle/>
        <a:p>
          <a:endParaRPr lang="ru-RU"/>
        </a:p>
      </dgm:t>
    </dgm:pt>
    <dgm:pt modelId="{AF4D5F1B-055F-44C0-90A0-4262CE641F79}" type="pres">
      <dgm:prSet presAssocID="{93FBBFE9-A463-48A8-B9A7-F48B1C400C15}" presName="c5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31EEF8-15D3-44D9-99AE-5597D12D57C1}" srcId="{93FBBFE9-A463-48A8-B9A7-F48B1C400C15}" destId="{50C75C5C-D0AA-4F88-8D86-B5CC12E00360}" srcOrd="3" destOrd="0" parTransId="{3E01B3BF-240F-4DAD-898D-BC21806645EB}" sibTransId="{B93E5E65-350A-41E4-94DF-83E651DF4ACE}"/>
    <dgm:cxn modelId="{1F0C7B4C-7931-4B01-9FFA-536CCA31CB38}" srcId="{93FBBFE9-A463-48A8-B9A7-F48B1C400C15}" destId="{7BE0562D-36E9-4098-9DB3-595D399490AB}" srcOrd="0" destOrd="0" parTransId="{A58EBAC4-A99B-4ED2-9567-2EBA6E5E62A7}" sibTransId="{92680379-F51C-4568-9E74-A532E8761B3C}"/>
    <dgm:cxn modelId="{40DCE789-6476-4B42-B2FD-7528B8F3B54F}" type="presOf" srcId="{7BE0562D-36E9-4098-9DB3-595D399490AB}" destId="{4483D2A0-B2A7-422A-8EE4-440C5A0CE345}" srcOrd="0" destOrd="0" presId="urn:microsoft.com/office/officeart/2005/8/layout/venn2"/>
    <dgm:cxn modelId="{D5941718-0B55-4FF7-9B72-2522AA6D3212}" type="presOf" srcId="{50C75C5C-D0AA-4F88-8D86-B5CC12E00360}" destId="{2D7A7A3D-C715-4753-8B4D-A41B1FB540C8}" srcOrd="1" destOrd="0" presId="urn:microsoft.com/office/officeart/2005/8/layout/venn2"/>
    <dgm:cxn modelId="{4C1575A0-8F1B-4B1C-94E9-8137D2C02BAA}" srcId="{93FBBFE9-A463-48A8-B9A7-F48B1C400C15}" destId="{3F42946F-F117-48F7-A9E5-1D066F92D847}" srcOrd="4" destOrd="0" parTransId="{957ED3B9-0BB8-46BC-83D1-821F0C1EE922}" sibTransId="{C0714CC4-4FD0-4407-BBFF-926018F6F768}"/>
    <dgm:cxn modelId="{5A01D1C4-1FFE-4124-8EED-0EF23FBB0274}" type="presOf" srcId="{3F42946F-F117-48F7-A9E5-1D066F92D847}" destId="{4C20E288-2928-46A5-AFF8-7C3ADA3AFF05}" srcOrd="0" destOrd="0" presId="urn:microsoft.com/office/officeart/2005/8/layout/venn2"/>
    <dgm:cxn modelId="{C792AFCC-B138-4D5B-A2EE-403E786F483A}" type="presOf" srcId="{20F14582-889E-4B2F-906C-CE46044798BA}" destId="{A825CCD4-18C7-4901-A001-A5EE2FD21BAF}" srcOrd="0" destOrd="0" presId="urn:microsoft.com/office/officeart/2005/8/layout/venn2"/>
    <dgm:cxn modelId="{A84016B4-210D-46CE-901C-43924EAFEAA4}" srcId="{93FBBFE9-A463-48A8-B9A7-F48B1C400C15}" destId="{C7D34C2C-799F-4CA7-B9F0-14F57DBA3318}" srcOrd="1" destOrd="0" parTransId="{F413B8B0-CC46-475D-9C3A-31D75B0201DE}" sibTransId="{550AE8BE-6AFE-4EF2-AB98-52BDBAC8D435}"/>
    <dgm:cxn modelId="{2FDBDEEE-1DB2-445D-A916-79E748261B34}" type="presOf" srcId="{20F14582-889E-4B2F-906C-CE46044798BA}" destId="{08B65B79-16B1-42BD-BFD6-EF178C17FB32}" srcOrd="1" destOrd="0" presId="urn:microsoft.com/office/officeart/2005/8/layout/venn2"/>
    <dgm:cxn modelId="{A5F1730D-10BA-4EE1-9A60-66D1F3937131}" type="presOf" srcId="{3F42946F-F117-48F7-A9E5-1D066F92D847}" destId="{AF4D5F1B-055F-44C0-90A0-4262CE641F79}" srcOrd="1" destOrd="0" presId="urn:microsoft.com/office/officeart/2005/8/layout/venn2"/>
    <dgm:cxn modelId="{138D9482-9273-4D07-B0CE-09DE2CAABD36}" type="presOf" srcId="{93FBBFE9-A463-48A8-B9A7-F48B1C400C15}" destId="{128B067E-4DAD-4C48-9DE6-CE59277D3938}" srcOrd="0" destOrd="0" presId="urn:microsoft.com/office/officeart/2005/8/layout/venn2"/>
    <dgm:cxn modelId="{72CBA6E2-2D07-4FB2-98A1-EEFD2D25F487}" type="presOf" srcId="{C7D34C2C-799F-4CA7-B9F0-14F57DBA3318}" destId="{23FEE284-F131-4E74-8447-7AEFDB578095}" srcOrd="1" destOrd="0" presId="urn:microsoft.com/office/officeart/2005/8/layout/venn2"/>
    <dgm:cxn modelId="{BF434C2F-1B89-44D3-B9E9-8A10B26E8505}" type="presOf" srcId="{7BE0562D-36E9-4098-9DB3-595D399490AB}" destId="{1EFE34E5-5335-41BE-8288-7D4EF229D4DC}" srcOrd="1" destOrd="0" presId="urn:microsoft.com/office/officeart/2005/8/layout/venn2"/>
    <dgm:cxn modelId="{727E1457-E87F-4B6B-A8E1-2B228733EE7F}" type="presOf" srcId="{50C75C5C-D0AA-4F88-8D86-B5CC12E00360}" destId="{662DD705-E03D-44B0-A295-32FFF87EAD7B}" srcOrd="0" destOrd="0" presId="urn:microsoft.com/office/officeart/2005/8/layout/venn2"/>
    <dgm:cxn modelId="{4EACAC26-5135-467A-B1A1-F642533660B2}" type="presOf" srcId="{C7D34C2C-799F-4CA7-B9F0-14F57DBA3318}" destId="{766DB8E4-3409-42D3-9420-F1E401E754AA}" srcOrd="0" destOrd="0" presId="urn:microsoft.com/office/officeart/2005/8/layout/venn2"/>
    <dgm:cxn modelId="{B5E37860-FD03-4584-96C7-E474288D0D7C}" srcId="{93FBBFE9-A463-48A8-B9A7-F48B1C400C15}" destId="{20F14582-889E-4B2F-906C-CE46044798BA}" srcOrd="2" destOrd="0" parTransId="{BD380B49-7C78-45D2-8A75-AE263035154D}" sibTransId="{5F79F0AE-68EE-43EA-90D8-EF8F48D0E405}"/>
    <dgm:cxn modelId="{CA113F8C-C8C1-4959-A742-48ADB566A015}" type="presParOf" srcId="{128B067E-4DAD-4C48-9DE6-CE59277D3938}" destId="{3EE689E5-C272-4FDE-A7C0-0513CF71123D}" srcOrd="0" destOrd="0" presId="urn:microsoft.com/office/officeart/2005/8/layout/venn2"/>
    <dgm:cxn modelId="{577659FA-82D9-49BC-AFA5-6CD47BD53861}" type="presParOf" srcId="{3EE689E5-C272-4FDE-A7C0-0513CF71123D}" destId="{4483D2A0-B2A7-422A-8EE4-440C5A0CE345}" srcOrd="0" destOrd="0" presId="urn:microsoft.com/office/officeart/2005/8/layout/venn2"/>
    <dgm:cxn modelId="{7DB947AE-565C-4ECE-9279-36FAE367E63E}" type="presParOf" srcId="{3EE689E5-C272-4FDE-A7C0-0513CF71123D}" destId="{1EFE34E5-5335-41BE-8288-7D4EF229D4DC}" srcOrd="1" destOrd="0" presId="urn:microsoft.com/office/officeart/2005/8/layout/venn2"/>
    <dgm:cxn modelId="{485A36F7-D9FD-4AC1-A449-ADD1150B31AB}" type="presParOf" srcId="{128B067E-4DAD-4C48-9DE6-CE59277D3938}" destId="{3EFCD5F9-31BA-4009-84E4-1FF078ECECC5}" srcOrd="1" destOrd="0" presId="urn:microsoft.com/office/officeart/2005/8/layout/venn2"/>
    <dgm:cxn modelId="{EC8A6ABD-E2F9-4734-8556-1E78B653770C}" type="presParOf" srcId="{3EFCD5F9-31BA-4009-84E4-1FF078ECECC5}" destId="{766DB8E4-3409-42D3-9420-F1E401E754AA}" srcOrd="0" destOrd="0" presId="urn:microsoft.com/office/officeart/2005/8/layout/venn2"/>
    <dgm:cxn modelId="{F16AB471-5C15-4D25-8DBA-223CDA837DC3}" type="presParOf" srcId="{3EFCD5F9-31BA-4009-84E4-1FF078ECECC5}" destId="{23FEE284-F131-4E74-8447-7AEFDB578095}" srcOrd="1" destOrd="0" presId="urn:microsoft.com/office/officeart/2005/8/layout/venn2"/>
    <dgm:cxn modelId="{04E626C9-61D9-43DB-B85D-34B5765EE63B}" type="presParOf" srcId="{128B067E-4DAD-4C48-9DE6-CE59277D3938}" destId="{7241B5F8-A767-43C6-9F3B-B41350787C06}" srcOrd="2" destOrd="0" presId="urn:microsoft.com/office/officeart/2005/8/layout/venn2"/>
    <dgm:cxn modelId="{2FEE979E-4802-42B5-843F-382C4420371E}" type="presParOf" srcId="{7241B5F8-A767-43C6-9F3B-B41350787C06}" destId="{A825CCD4-18C7-4901-A001-A5EE2FD21BAF}" srcOrd="0" destOrd="0" presId="urn:microsoft.com/office/officeart/2005/8/layout/venn2"/>
    <dgm:cxn modelId="{2B3FDDB4-428A-4164-9DF5-28C236D0375F}" type="presParOf" srcId="{7241B5F8-A767-43C6-9F3B-B41350787C06}" destId="{08B65B79-16B1-42BD-BFD6-EF178C17FB32}" srcOrd="1" destOrd="0" presId="urn:microsoft.com/office/officeart/2005/8/layout/venn2"/>
    <dgm:cxn modelId="{E5B5B06A-A713-4DC5-B5F1-9D9A0CED5CBD}" type="presParOf" srcId="{128B067E-4DAD-4C48-9DE6-CE59277D3938}" destId="{7131A82B-B468-4BBB-AF7C-F3E560AB62AF}" srcOrd="3" destOrd="0" presId="urn:microsoft.com/office/officeart/2005/8/layout/venn2"/>
    <dgm:cxn modelId="{ED990E6E-C167-4CF8-BA02-D9404D6CE959}" type="presParOf" srcId="{7131A82B-B468-4BBB-AF7C-F3E560AB62AF}" destId="{662DD705-E03D-44B0-A295-32FFF87EAD7B}" srcOrd="0" destOrd="0" presId="urn:microsoft.com/office/officeart/2005/8/layout/venn2"/>
    <dgm:cxn modelId="{8FECE810-220B-4470-A679-C2E5C828E9F1}" type="presParOf" srcId="{7131A82B-B468-4BBB-AF7C-F3E560AB62AF}" destId="{2D7A7A3D-C715-4753-8B4D-A41B1FB540C8}" srcOrd="1" destOrd="0" presId="urn:microsoft.com/office/officeart/2005/8/layout/venn2"/>
    <dgm:cxn modelId="{659E0875-0D08-4916-A1B3-B73898B47909}" type="presParOf" srcId="{128B067E-4DAD-4C48-9DE6-CE59277D3938}" destId="{1823D0B8-5EA4-4F72-86A7-B5084E4A9DEF}" srcOrd="4" destOrd="0" presId="urn:microsoft.com/office/officeart/2005/8/layout/venn2"/>
    <dgm:cxn modelId="{3C58B3F2-3DE9-4B38-B86E-D2DFD937F9E8}" type="presParOf" srcId="{1823D0B8-5EA4-4F72-86A7-B5084E4A9DEF}" destId="{4C20E288-2928-46A5-AFF8-7C3ADA3AFF05}" srcOrd="0" destOrd="0" presId="urn:microsoft.com/office/officeart/2005/8/layout/venn2"/>
    <dgm:cxn modelId="{22D34847-B6B4-4030-83C6-709D2F2A508B}" type="presParOf" srcId="{1823D0B8-5EA4-4F72-86A7-B5084E4A9DEF}" destId="{AF4D5F1B-055F-44C0-90A0-4262CE641F79}" srcOrd="1" destOrd="0" presId="urn:microsoft.com/office/officeart/2005/8/layout/venn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54AFE98-3F7A-4822-8AB0-704CDE5ECBB6}">
      <dsp:nvSpPr>
        <dsp:cNvPr id="0" name=""/>
        <dsp:cNvSpPr/>
      </dsp:nvSpPr>
      <dsp:spPr>
        <a:xfrm>
          <a:off x="0" y="117959"/>
          <a:ext cx="7315200" cy="912600"/>
        </a:xfrm>
        <a:prstGeom prst="round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Количество детей – </a:t>
          </a:r>
          <a:r>
            <a:rPr lang="ru-RU" sz="3200" kern="1200" dirty="0" smtClean="0"/>
            <a:t>1000 </a:t>
          </a:r>
          <a:r>
            <a:rPr lang="ru-RU" sz="3200" kern="1200" dirty="0" smtClean="0"/>
            <a:t>чел</a:t>
          </a:r>
          <a:r>
            <a:rPr lang="ru-RU" sz="4100" kern="1200" dirty="0" smtClean="0"/>
            <a:t>.</a:t>
          </a:r>
          <a:endParaRPr lang="ru-RU" sz="4100" kern="1200" dirty="0"/>
        </a:p>
      </dsp:txBody>
      <dsp:txXfrm>
        <a:off x="0" y="117959"/>
        <a:ext cx="7315200" cy="912600"/>
      </dsp:txXfrm>
    </dsp:sp>
    <dsp:sp modelId="{9710EED4-8F0D-47F5-93ED-1A6B70E3BFCD}">
      <dsp:nvSpPr>
        <dsp:cNvPr id="0" name=""/>
        <dsp:cNvSpPr/>
      </dsp:nvSpPr>
      <dsp:spPr>
        <a:xfrm>
          <a:off x="0" y="1030560"/>
          <a:ext cx="7315200" cy="645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2258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200" kern="1200" dirty="0" smtClean="0"/>
            <a:t>Количество лекций  - 100 </a:t>
          </a:r>
          <a:r>
            <a:rPr lang="ru-RU" sz="3200" kern="1200" dirty="0" err="1" smtClean="0"/>
            <a:t>шт</a:t>
          </a:r>
          <a:endParaRPr lang="ru-RU" sz="3200" kern="1200" dirty="0"/>
        </a:p>
      </dsp:txBody>
      <dsp:txXfrm>
        <a:off x="0" y="1030560"/>
        <a:ext cx="7315200" cy="645840"/>
      </dsp:txXfrm>
    </dsp:sp>
    <dsp:sp modelId="{8100B071-E600-468B-9CF6-27A039C9B320}">
      <dsp:nvSpPr>
        <dsp:cNvPr id="0" name=""/>
        <dsp:cNvSpPr/>
      </dsp:nvSpPr>
      <dsp:spPr>
        <a:xfrm>
          <a:off x="0" y="1676400"/>
          <a:ext cx="7315200" cy="912600"/>
        </a:xfrm>
        <a:prstGeom prst="round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Количество публикаций в СМИ- </a:t>
          </a:r>
          <a:r>
            <a:rPr lang="ru-RU" sz="3200" kern="1200" dirty="0" smtClean="0"/>
            <a:t>3 </a:t>
          </a:r>
          <a:r>
            <a:rPr lang="ru-RU" sz="3200" kern="1200" dirty="0" err="1" smtClean="0"/>
            <a:t>шт</a:t>
          </a:r>
          <a:endParaRPr lang="ru-RU" sz="3200" kern="1200" dirty="0"/>
        </a:p>
      </dsp:txBody>
      <dsp:txXfrm>
        <a:off x="0" y="1676400"/>
        <a:ext cx="7315200" cy="912600"/>
      </dsp:txXfrm>
    </dsp:sp>
    <dsp:sp modelId="{0C3CB44E-73C4-486D-996D-D1D727098BA7}">
      <dsp:nvSpPr>
        <dsp:cNvPr id="0" name=""/>
        <dsp:cNvSpPr/>
      </dsp:nvSpPr>
      <dsp:spPr>
        <a:xfrm>
          <a:off x="0" y="2589000"/>
          <a:ext cx="7315200" cy="645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2258" tIns="49530" rIns="277368" bIns="495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000" kern="1200" dirty="0" smtClean="0"/>
            <a:t>Процент положительных отзывов – 99%</a:t>
          </a:r>
          <a:endParaRPr lang="ru-RU" sz="3000" kern="1200" dirty="0"/>
        </a:p>
      </dsp:txBody>
      <dsp:txXfrm>
        <a:off x="0" y="2589000"/>
        <a:ext cx="7315200" cy="6458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483D2A0-B2A7-422A-8EE4-440C5A0CE345}">
      <dsp:nvSpPr>
        <dsp:cNvPr id="0" name=""/>
        <dsp:cNvSpPr/>
      </dsp:nvSpPr>
      <dsp:spPr>
        <a:xfrm>
          <a:off x="727207" y="0"/>
          <a:ext cx="4525963" cy="4525963"/>
        </a:xfrm>
        <a:prstGeom prst="ellipse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PAM – 11 800</a:t>
          </a:r>
          <a:r>
            <a:rPr lang="ru-RU" sz="1200" b="1" kern="1200" dirty="0" smtClean="0"/>
            <a:t> млрд. руб.</a:t>
          </a:r>
          <a:endParaRPr lang="ru-RU" sz="1200" b="1" kern="1200" dirty="0"/>
        </a:p>
      </dsp:txBody>
      <dsp:txXfrm>
        <a:off x="2141571" y="226298"/>
        <a:ext cx="1697236" cy="452596"/>
      </dsp:txXfrm>
    </dsp:sp>
    <dsp:sp modelId="{766DB8E4-3409-42D3-9420-F1E401E754AA}">
      <dsp:nvSpPr>
        <dsp:cNvPr id="0" name=""/>
        <dsp:cNvSpPr/>
      </dsp:nvSpPr>
      <dsp:spPr>
        <a:xfrm>
          <a:off x="728384" y="678894"/>
          <a:ext cx="3847068" cy="3847068"/>
        </a:xfrm>
        <a:prstGeom prst="ellipse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TAM – 119</a:t>
          </a:r>
          <a:r>
            <a:rPr lang="ru-RU" sz="800" b="1" kern="1200" dirty="0" smtClean="0"/>
            <a:t> млрд. руб.</a:t>
          </a:r>
          <a:endParaRPr lang="ru-RU" sz="800" b="1" kern="1200" dirty="0"/>
        </a:p>
      </dsp:txBody>
      <dsp:txXfrm>
        <a:off x="1822394" y="900100"/>
        <a:ext cx="1659048" cy="442412"/>
      </dsp:txXfrm>
    </dsp:sp>
    <dsp:sp modelId="{A825CCD4-18C7-4901-A001-A5EE2FD21BAF}">
      <dsp:nvSpPr>
        <dsp:cNvPr id="0" name=""/>
        <dsp:cNvSpPr/>
      </dsp:nvSpPr>
      <dsp:spPr>
        <a:xfrm>
          <a:off x="1067831" y="1357788"/>
          <a:ext cx="3168174" cy="3168174"/>
        </a:xfrm>
        <a:prstGeom prst="ellipse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SAM – 288 </a:t>
          </a:r>
          <a:r>
            <a:rPr lang="ru-RU" sz="800" b="1" kern="1200" dirty="0" smtClean="0"/>
            <a:t>млн. руб</a:t>
          </a:r>
          <a:r>
            <a:rPr lang="en-US" sz="800" b="1" kern="1200" dirty="0" smtClean="0"/>
            <a:t> </a:t>
          </a:r>
          <a:endParaRPr lang="ru-RU" sz="800" b="1" kern="1200" dirty="0"/>
        </a:p>
      </dsp:txBody>
      <dsp:txXfrm>
        <a:off x="1832153" y="1576392"/>
        <a:ext cx="1639530" cy="437208"/>
      </dsp:txXfrm>
    </dsp:sp>
    <dsp:sp modelId="{662DD705-E03D-44B0-A295-32FFF87EAD7B}">
      <dsp:nvSpPr>
        <dsp:cNvPr id="0" name=""/>
        <dsp:cNvSpPr/>
      </dsp:nvSpPr>
      <dsp:spPr>
        <a:xfrm>
          <a:off x="1142992" y="2036683"/>
          <a:ext cx="2489279" cy="248927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bg1">
                  <a:lumMod val="95000"/>
                </a:schemeClr>
              </a:solidFill>
            </a:rPr>
            <a:t>-</a:t>
          </a:r>
          <a:r>
            <a:rPr lang="ru-RU" sz="800" b="1" kern="1200" dirty="0" smtClean="0">
              <a:solidFill>
                <a:schemeClr val="bg1">
                  <a:lumMod val="95000"/>
                </a:schemeClr>
              </a:solidFill>
            </a:rPr>
            <a:t>10 млн. </a:t>
          </a:r>
          <a:endParaRPr lang="ru-RU" sz="800" kern="1200" dirty="0"/>
        </a:p>
      </dsp:txBody>
      <dsp:txXfrm>
        <a:off x="1715526" y="2260718"/>
        <a:ext cx="1344211" cy="448070"/>
      </dsp:txXfrm>
    </dsp:sp>
    <dsp:sp modelId="{4C20E288-2928-46A5-AFF8-7C3ADA3AFF05}">
      <dsp:nvSpPr>
        <dsp:cNvPr id="0" name=""/>
        <dsp:cNvSpPr/>
      </dsp:nvSpPr>
      <dsp:spPr>
        <a:xfrm>
          <a:off x="2895596" y="2723489"/>
          <a:ext cx="895995" cy="10325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>
              <a:solidFill>
                <a:schemeClr val="bg1">
                  <a:lumMod val="95000"/>
                </a:schemeClr>
              </a:solidFill>
            </a:rPr>
            <a:t>SOM </a:t>
          </a:r>
          <a:endParaRPr lang="ru-RU" sz="800" b="1" kern="1200" dirty="0" smtClean="0">
            <a:solidFill>
              <a:schemeClr val="bg1">
                <a:lumMod val="95000"/>
              </a:schemeClr>
            </a:solidFill>
          </a:endParaRP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solidFill>
                <a:schemeClr val="bg1">
                  <a:lumMod val="95000"/>
                </a:schemeClr>
              </a:solidFill>
            </a:rPr>
            <a:t>10 </a:t>
          </a:r>
          <a:r>
            <a:rPr lang="ru-RU" sz="800" b="1" kern="1200" dirty="0" err="1" smtClean="0">
              <a:solidFill>
                <a:schemeClr val="bg1">
                  <a:lumMod val="95000"/>
                </a:schemeClr>
              </a:solidFill>
            </a:rPr>
            <a:t>млн</a:t>
          </a:r>
          <a:r>
            <a:rPr lang="ru-RU" sz="800" b="1" kern="1200" dirty="0" smtClean="0">
              <a:solidFill>
                <a:schemeClr val="bg1">
                  <a:lumMod val="95000"/>
                </a:schemeClr>
              </a:solidFill>
            </a:rPr>
            <a:t> руб</a:t>
          </a:r>
          <a:endParaRPr lang="ru-RU" sz="800" kern="1200" dirty="0"/>
        </a:p>
      </dsp:txBody>
      <dsp:txXfrm>
        <a:off x="3026812" y="2981622"/>
        <a:ext cx="633564" cy="5162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rgbClr val="F1F9F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23435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rgbClr val="F1F9F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4/7/2022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rgbClr val="F1F9F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4/7/2022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4/7/2022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13275" y="179323"/>
            <a:ext cx="2965449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1" i="0">
                <a:solidFill>
                  <a:srgbClr val="F1F9F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7787" y="1120901"/>
            <a:ext cx="11536425" cy="3981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23435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2.jpe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3.png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microsoft.com/office/2007/relationships/diagramDrawing" Target="../diagrams/drawing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aniuta.demina@yandex.ru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0"/>
            <a:ext cx="12192000" cy="685799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0" y="914400"/>
            <a:ext cx="10210800" cy="195758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ru-RU" sz="3200" b="1" spc="-5" dirty="0" smtClean="0">
                <a:latin typeface="Arial"/>
                <a:cs typeface="Arial"/>
              </a:rPr>
              <a:t>проект</a:t>
            </a:r>
          </a:p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ru-RU" sz="3200" b="1" dirty="0" smtClean="0">
                <a:latin typeface="Arial"/>
                <a:cs typeface="Arial"/>
              </a:rPr>
              <a:t>М</a:t>
            </a:r>
            <a:r>
              <a:rPr sz="3200" b="1" dirty="0" err="1" smtClean="0">
                <a:latin typeface="Arial"/>
                <a:cs typeface="Arial"/>
              </a:rPr>
              <a:t>узей</a:t>
            </a:r>
            <a:r>
              <a:rPr sz="3200" b="1" spc="-45" dirty="0" smtClean="0">
                <a:latin typeface="Arial"/>
                <a:cs typeface="Arial"/>
              </a:rPr>
              <a:t> </a:t>
            </a:r>
            <a:r>
              <a:rPr lang="ru-RU" sz="3200" b="1" spc="-45" dirty="0" smtClean="0">
                <a:latin typeface="Arial"/>
                <a:cs typeface="Arial"/>
              </a:rPr>
              <a:t>занимательного </a:t>
            </a:r>
            <a:r>
              <a:rPr sz="3200" b="1" spc="-5" dirty="0" err="1" smtClean="0">
                <a:latin typeface="Arial"/>
                <a:cs typeface="Arial"/>
              </a:rPr>
              <a:t>Здоров’Я</a:t>
            </a:r>
            <a:endParaRPr sz="3200" b="1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endParaRPr sz="3750" dirty="0">
              <a:latin typeface="Arial"/>
              <a:cs typeface="Arial"/>
            </a:endParaRPr>
          </a:p>
          <a:p>
            <a:pPr marL="12700" algn="ctr">
              <a:lnSpc>
                <a:spcPct val="100000"/>
              </a:lnSpc>
            </a:pPr>
            <a:r>
              <a:rPr sz="2400" spc="-20" dirty="0">
                <a:solidFill>
                  <a:srgbClr val="234356"/>
                </a:solidFill>
                <a:latin typeface="Arial"/>
                <a:cs typeface="Arial"/>
              </a:rPr>
              <a:t>Руководитель</a:t>
            </a:r>
            <a:r>
              <a:rPr sz="2400" spc="-25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234356"/>
                </a:solidFill>
                <a:latin typeface="Arial"/>
                <a:cs typeface="Arial"/>
              </a:rPr>
              <a:t>проекта</a:t>
            </a:r>
            <a:r>
              <a:rPr sz="2400" spc="25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34356"/>
                </a:solidFill>
                <a:latin typeface="Arial"/>
                <a:cs typeface="Arial"/>
              </a:rPr>
              <a:t>–</a:t>
            </a:r>
            <a:r>
              <a:rPr sz="2400" spc="-15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spc="-5" dirty="0" smtClean="0">
                <a:solidFill>
                  <a:srgbClr val="234356"/>
                </a:solidFill>
                <a:latin typeface="Arial"/>
                <a:cs typeface="Arial"/>
              </a:rPr>
              <a:t>А</a:t>
            </a:r>
            <a:r>
              <a:rPr lang="ru-RU" sz="2400" spc="-5" dirty="0" smtClean="0">
                <a:solidFill>
                  <a:srgbClr val="234356"/>
                </a:solidFill>
                <a:latin typeface="Arial"/>
                <a:cs typeface="Arial"/>
              </a:rPr>
              <a:t>.И.</a:t>
            </a:r>
            <a:r>
              <a:rPr sz="2400" dirty="0" smtClean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spc="-5" dirty="0" err="1" smtClean="0">
                <a:solidFill>
                  <a:srgbClr val="234356"/>
                </a:solidFill>
                <a:latin typeface="Arial"/>
                <a:cs typeface="Arial"/>
              </a:rPr>
              <a:t>Демина</a:t>
            </a:r>
            <a:r>
              <a:rPr lang="ru-RU" sz="2400" spc="-5" dirty="0" smtClean="0">
                <a:solidFill>
                  <a:srgbClr val="234356"/>
                </a:solidFill>
                <a:latin typeface="Arial"/>
                <a:cs typeface="Arial"/>
              </a:rPr>
              <a:t>, МОО ЭФК «ГТО»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7200" y="1171701"/>
            <a:ext cx="9372600" cy="5550879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1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ОО «Сыктывкарская ассоциация многодетных семей»</a:t>
            </a: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endParaRPr sz="24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08896" y="3866045"/>
            <a:ext cx="2983102" cy="1959864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9600" y="5209674"/>
            <a:ext cx="1648326" cy="164832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70296" y="533401"/>
            <a:ext cx="6216904" cy="4056239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367030">
              <a:lnSpc>
                <a:spcPts val="2590"/>
              </a:lnSpc>
              <a:spcBef>
                <a:spcPts val="430"/>
              </a:spcBef>
            </a:pPr>
            <a:r>
              <a:rPr sz="2400" dirty="0">
                <a:solidFill>
                  <a:srgbClr val="234356"/>
                </a:solidFill>
                <a:latin typeface="Arial"/>
                <a:cs typeface="Arial"/>
              </a:rPr>
              <a:t>Мы</a:t>
            </a:r>
            <a:r>
              <a:rPr sz="2400" spc="-25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34356"/>
                </a:solidFill>
                <a:latin typeface="Arial"/>
                <a:cs typeface="Arial"/>
              </a:rPr>
              <a:t>помогаем</a:t>
            </a:r>
            <a:r>
              <a:rPr sz="2400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234356"/>
                </a:solidFill>
                <a:latin typeface="Arial"/>
                <a:cs typeface="Arial"/>
              </a:rPr>
              <a:t>детям</a:t>
            </a:r>
            <a:r>
              <a:rPr sz="2400" spc="-5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234356"/>
                </a:solidFill>
                <a:latin typeface="Arial"/>
                <a:cs typeface="Arial"/>
              </a:rPr>
              <a:t>узнать</a:t>
            </a:r>
            <a:r>
              <a:rPr sz="2400" spc="-10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234356"/>
                </a:solidFill>
                <a:latin typeface="Arial"/>
                <a:cs typeface="Arial"/>
              </a:rPr>
              <a:t>про </a:t>
            </a:r>
            <a:r>
              <a:rPr sz="2400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34356"/>
                </a:solidFill>
                <a:latin typeface="Arial"/>
                <a:cs typeface="Arial"/>
              </a:rPr>
              <a:t>здоровый образ </a:t>
            </a:r>
            <a:r>
              <a:rPr sz="2400" spc="-5" dirty="0">
                <a:solidFill>
                  <a:srgbClr val="234356"/>
                </a:solidFill>
                <a:latin typeface="Arial"/>
                <a:cs typeface="Arial"/>
              </a:rPr>
              <a:t>жизни, </a:t>
            </a:r>
            <a:r>
              <a:rPr sz="2400" spc="-15" dirty="0">
                <a:solidFill>
                  <a:srgbClr val="234356"/>
                </a:solidFill>
                <a:latin typeface="Arial"/>
                <a:cs typeface="Arial"/>
              </a:rPr>
              <a:t>воздействие </a:t>
            </a:r>
            <a:r>
              <a:rPr sz="2400" spc="-655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234356"/>
                </a:solidFill>
                <a:latin typeface="Arial"/>
                <a:cs typeface="Arial"/>
              </a:rPr>
              <a:t>вредных</a:t>
            </a:r>
            <a:r>
              <a:rPr sz="2400" spc="-25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34356"/>
                </a:solidFill>
                <a:latin typeface="Arial"/>
                <a:cs typeface="Arial"/>
              </a:rPr>
              <a:t>привычек</a:t>
            </a:r>
            <a:r>
              <a:rPr sz="2400" spc="-10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234356"/>
                </a:solidFill>
                <a:latin typeface="Arial"/>
                <a:cs typeface="Arial"/>
              </a:rPr>
              <a:t>на </a:t>
            </a:r>
            <a:r>
              <a:rPr sz="2400" spc="-10" dirty="0">
                <a:solidFill>
                  <a:srgbClr val="234356"/>
                </a:solidFill>
                <a:latin typeface="Arial"/>
                <a:cs typeface="Arial"/>
              </a:rPr>
              <a:t>организм</a:t>
            </a:r>
            <a:r>
              <a:rPr sz="2400" spc="-5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34356"/>
                </a:solidFill>
                <a:latin typeface="Arial"/>
                <a:cs typeface="Arial"/>
              </a:rPr>
              <a:t>в</a:t>
            </a:r>
            <a:endParaRPr sz="2400" dirty="0">
              <a:latin typeface="Arial"/>
              <a:cs typeface="Arial"/>
            </a:endParaRPr>
          </a:p>
          <a:p>
            <a:pPr marL="12700" marR="5080">
              <a:lnSpc>
                <a:spcPts val="2590"/>
              </a:lnSpc>
              <a:spcBef>
                <a:spcPts val="5"/>
              </a:spcBef>
            </a:pPr>
            <a:r>
              <a:rPr sz="2400" spc="-5" dirty="0">
                <a:solidFill>
                  <a:srgbClr val="234356"/>
                </a:solidFill>
                <a:latin typeface="Arial"/>
                <a:cs typeface="Arial"/>
              </a:rPr>
              <a:t>интерактивной </a:t>
            </a:r>
            <a:r>
              <a:rPr sz="2400" spc="-20" dirty="0">
                <a:solidFill>
                  <a:srgbClr val="234356"/>
                </a:solidFill>
                <a:latin typeface="Arial"/>
                <a:cs typeface="Arial"/>
              </a:rPr>
              <a:t>познавательной </a:t>
            </a:r>
            <a:r>
              <a:rPr sz="2400" dirty="0">
                <a:solidFill>
                  <a:srgbClr val="234356"/>
                </a:solidFill>
                <a:latin typeface="Arial"/>
                <a:cs typeface="Arial"/>
              </a:rPr>
              <a:t>форме </a:t>
            </a:r>
            <a:r>
              <a:rPr sz="2400" spc="-655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34356"/>
                </a:solidFill>
                <a:latin typeface="Arial"/>
                <a:cs typeface="Arial"/>
              </a:rPr>
              <a:t>с</a:t>
            </a:r>
            <a:r>
              <a:rPr sz="2400" spc="-30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34356"/>
                </a:solidFill>
                <a:latin typeface="Arial"/>
                <a:cs typeface="Arial"/>
              </a:rPr>
              <a:t>использованием экспонатов.</a:t>
            </a:r>
            <a:endParaRPr sz="2400" dirty="0">
              <a:latin typeface="Arial"/>
              <a:cs typeface="Arial"/>
            </a:endParaRPr>
          </a:p>
          <a:p>
            <a:pPr marL="12700" marR="701040">
              <a:lnSpc>
                <a:spcPts val="2590"/>
              </a:lnSpc>
              <a:spcBef>
                <a:spcPts val="5"/>
              </a:spcBef>
            </a:pPr>
            <a:endParaRPr lang="ru-RU" sz="2400" dirty="0" smtClean="0">
              <a:solidFill>
                <a:srgbClr val="234356"/>
              </a:solidFill>
              <a:latin typeface="Arial"/>
              <a:cs typeface="Arial"/>
            </a:endParaRPr>
          </a:p>
          <a:p>
            <a:pPr marL="12700" marR="701040">
              <a:lnSpc>
                <a:spcPts val="2590"/>
              </a:lnSpc>
              <a:spcBef>
                <a:spcPts val="5"/>
              </a:spcBef>
            </a:pPr>
            <a:r>
              <a:rPr sz="2400" dirty="0" err="1" smtClean="0">
                <a:solidFill>
                  <a:srgbClr val="234356"/>
                </a:solidFill>
                <a:latin typeface="Arial"/>
                <a:cs typeface="Arial"/>
              </a:rPr>
              <a:t>При</a:t>
            </a:r>
            <a:r>
              <a:rPr sz="2400" dirty="0" smtClean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234356"/>
                </a:solidFill>
                <a:latin typeface="Arial"/>
                <a:cs typeface="Arial"/>
              </a:rPr>
              <a:t>помощи экспериментов, </a:t>
            </a:r>
            <a:r>
              <a:rPr sz="2400" spc="-25" dirty="0">
                <a:solidFill>
                  <a:srgbClr val="234356"/>
                </a:solidFill>
                <a:latin typeface="Arial"/>
                <a:cs typeface="Arial"/>
              </a:rPr>
              <a:t>дети </a:t>
            </a:r>
            <a:r>
              <a:rPr sz="2400" spc="-660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234356"/>
                </a:solidFill>
                <a:latin typeface="Arial"/>
                <a:cs typeface="Arial"/>
              </a:rPr>
              <a:t>наглядно</a:t>
            </a:r>
            <a:r>
              <a:rPr sz="2400" spc="-20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234356"/>
                </a:solidFill>
                <a:latin typeface="Arial"/>
                <a:cs typeface="Arial"/>
              </a:rPr>
              <a:t>видят</a:t>
            </a:r>
            <a:r>
              <a:rPr sz="2400" spc="-10" dirty="0">
                <a:solidFill>
                  <a:srgbClr val="234356"/>
                </a:solidFill>
                <a:latin typeface="Arial"/>
                <a:cs typeface="Arial"/>
              </a:rPr>
              <a:t> все</a:t>
            </a:r>
            <a:r>
              <a:rPr sz="2400" spc="-15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34356"/>
                </a:solidFill>
                <a:latin typeface="Arial"/>
                <a:cs typeface="Arial"/>
              </a:rPr>
              <a:t>процессы,</a:t>
            </a:r>
            <a:endParaRPr sz="2400" dirty="0">
              <a:latin typeface="Arial"/>
              <a:cs typeface="Arial"/>
            </a:endParaRPr>
          </a:p>
          <a:p>
            <a:pPr marL="12700" marR="306705">
              <a:lnSpc>
                <a:spcPts val="2590"/>
              </a:lnSpc>
              <a:spcBef>
                <a:spcPts val="5"/>
              </a:spcBef>
            </a:pPr>
            <a:r>
              <a:rPr sz="2400" spc="-15" dirty="0">
                <a:solidFill>
                  <a:srgbClr val="234356"/>
                </a:solidFill>
                <a:latin typeface="Arial"/>
                <a:cs typeface="Arial"/>
              </a:rPr>
              <a:t>происходящие </a:t>
            </a:r>
            <a:r>
              <a:rPr sz="2400" dirty="0">
                <a:solidFill>
                  <a:srgbClr val="234356"/>
                </a:solidFill>
                <a:latin typeface="Arial"/>
                <a:cs typeface="Arial"/>
              </a:rPr>
              <a:t>в</a:t>
            </a:r>
            <a:r>
              <a:rPr sz="2400" spc="-5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34356"/>
                </a:solidFill>
                <a:latin typeface="Arial"/>
                <a:cs typeface="Arial"/>
              </a:rPr>
              <a:t>нашем</a:t>
            </a:r>
            <a:r>
              <a:rPr sz="2400" spc="-5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34356"/>
                </a:solidFill>
                <a:latin typeface="Arial"/>
                <a:cs typeface="Arial"/>
              </a:rPr>
              <a:t>организме. </a:t>
            </a:r>
            <a:r>
              <a:rPr sz="2400" spc="-5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234356"/>
                </a:solidFill>
                <a:latin typeface="Arial"/>
                <a:cs typeface="Arial"/>
              </a:rPr>
              <a:t>Таким</a:t>
            </a:r>
            <a:r>
              <a:rPr sz="2400" spc="-55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34356"/>
                </a:solidFill>
                <a:latin typeface="Arial"/>
                <a:cs typeface="Arial"/>
              </a:rPr>
              <a:t>образом,</a:t>
            </a:r>
            <a:r>
              <a:rPr sz="2400" spc="-25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34356"/>
                </a:solidFill>
                <a:latin typeface="Arial"/>
                <a:cs typeface="Arial"/>
              </a:rPr>
              <a:t>формируя</a:t>
            </a:r>
            <a:r>
              <a:rPr sz="2400" spc="-50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234356"/>
                </a:solidFill>
                <a:latin typeface="Arial"/>
                <a:cs typeface="Arial"/>
              </a:rPr>
              <a:t>здоровый</a:t>
            </a:r>
            <a:endParaRPr sz="2400" dirty="0">
              <a:latin typeface="Arial"/>
              <a:cs typeface="Arial"/>
            </a:endParaRPr>
          </a:p>
          <a:p>
            <a:pPr marL="12700" marR="255270">
              <a:lnSpc>
                <a:spcPts val="2590"/>
              </a:lnSpc>
              <a:spcBef>
                <a:spcPts val="5"/>
              </a:spcBef>
            </a:pPr>
            <a:r>
              <a:rPr sz="2400" spc="-10" dirty="0">
                <a:solidFill>
                  <a:srgbClr val="234356"/>
                </a:solidFill>
                <a:latin typeface="Arial"/>
                <a:cs typeface="Arial"/>
              </a:rPr>
              <a:t>образ</a:t>
            </a:r>
            <a:r>
              <a:rPr sz="2400" spc="-20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234356"/>
                </a:solidFill>
                <a:latin typeface="Arial"/>
                <a:cs typeface="Arial"/>
              </a:rPr>
              <a:t>жизни</a:t>
            </a:r>
            <a:r>
              <a:rPr sz="2400" spc="-50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34356"/>
                </a:solidFill>
                <a:latin typeface="Arial"/>
                <a:cs typeface="Arial"/>
              </a:rPr>
              <a:t>и</a:t>
            </a:r>
            <a:r>
              <a:rPr sz="2400" spc="-15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234356"/>
                </a:solidFill>
                <a:latin typeface="Arial"/>
                <a:cs typeface="Arial"/>
              </a:rPr>
              <a:t>правильные</a:t>
            </a:r>
            <a:r>
              <a:rPr sz="2400" spc="-15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34356"/>
                </a:solidFill>
                <a:latin typeface="Arial"/>
                <a:cs typeface="Arial"/>
              </a:rPr>
              <a:t>привычки </a:t>
            </a:r>
            <a:r>
              <a:rPr sz="2400" spc="-650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spc="5" dirty="0">
                <a:solidFill>
                  <a:srgbClr val="234356"/>
                </a:solidFill>
                <a:latin typeface="Arial"/>
                <a:cs typeface="Arial"/>
              </a:rPr>
              <a:t>уже</a:t>
            </a:r>
            <a:r>
              <a:rPr sz="2400" spc="-25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234356"/>
                </a:solidFill>
                <a:latin typeface="Arial"/>
                <a:cs typeface="Arial"/>
              </a:rPr>
              <a:t>с</a:t>
            </a:r>
            <a:r>
              <a:rPr sz="2400" spc="-10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234356"/>
                </a:solidFill>
                <a:latin typeface="Arial"/>
                <a:cs typeface="Arial"/>
              </a:rPr>
              <a:t>детства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54185" y="4800382"/>
            <a:ext cx="3087624" cy="19598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024120" y="4503166"/>
            <a:ext cx="2272030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62255" marR="5080" indent="-250190">
              <a:lnSpc>
                <a:spcPts val="2590"/>
              </a:lnSpc>
              <a:spcBef>
                <a:spcPts val="425"/>
              </a:spcBef>
            </a:pPr>
            <a:r>
              <a:rPr sz="2400" b="1" dirty="0">
                <a:latin typeface="Arial"/>
                <a:cs typeface="Arial"/>
              </a:rPr>
              <a:t>П</a:t>
            </a:r>
            <a:r>
              <a:rPr sz="2400" b="1" spc="-40" dirty="0">
                <a:latin typeface="Arial"/>
                <a:cs typeface="Arial"/>
              </a:rPr>
              <a:t>о</a:t>
            </a:r>
            <a:r>
              <a:rPr sz="2400" b="1" dirty="0">
                <a:latin typeface="Arial"/>
                <a:cs typeface="Arial"/>
              </a:rPr>
              <a:t>др</a:t>
            </a:r>
            <a:r>
              <a:rPr sz="2400" b="1" spc="-45" dirty="0">
                <a:latin typeface="Arial"/>
                <a:cs typeface="Arial"/>
              </a:rPr>
              <a:t>о</a:t>
            </a:r>
            <a:r>
              <a:rPr sz="2400" b="1" spc="-5" dirty="0">
                <a:latin typeface="Arial"/>
                <a:cs typeface="Arial"/>
              </a:rPr>
              <a:t>с</a:t>
            </a:r>
            <a:r>
              <a:rPr sz="2400" b="1" spc="-30" dirty="0">
                <a:latin typeface="Arial"/>
                <a:cs typeface="Arial"/>
              </a:rPr>
              <a:t>т</a:t>
            </a:r>
            <a:r>
              <a:rPr sz="2400" b="1" spc="-40" dirty="0">
                <a:latin typeface="Arial"/>
                <a:cs typeface="Arial"/>
              </a:rPr>
              <a:t>к</a:t>
            </a:r>
            <a:r>
              <a:rPr sz="2400" b="1" dirty="0">
                <a:latin typeface="Arial"/>
                <a:cs typeface="Arial"/>
              </a:rPr>
              <a:t>овый  </a:t>
            </a:r>
            <a:r>
              <a:rPr sz="2400" b="1" spc="-25" dirty="0">
                <a:latin typeface="Arial"/>
                <a:cs typeface="Arial"/>
              </a:rPr>
              <a:t>алкоголизм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76600" y="418591"/>
            <a:ext cx="51816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0" dirty="0" err="1" smtClean="0">
                <a:solidFill>
                  <a:srgbClr val="000000"/>
                </a:solidFill>
              </a:rPr>
              <a:t>Проблемы</a:t>
            </a:r>
            <a:r>
              <a:rPr lang="ru-RU" sz="4400" spc="-30" dirty="0" smtClean="0">
                <a:solidFill>
                  <a:srgbClr val="000000"/>
                </a:solidFill>
              </a:rPr>
              <a:t> ЦА</a:t>
            </a:r>
            <a:endParaRPr sz="4400" dirty="0"/>
          </a:p>
        </p:txBody>
      </p:sp>
      <p:sp>
        <p:nvSpPr>
          <p:cNvPr id="5" name="object 5"/>
          <p:cNvSpPr txBox="1"/>
          <p:nvPr/>
        </p:nvSpPr>
        <p:spPr>
          <a:xfrm>
            <a:off x="888593" y="4652898"/>
            <a:ext cx="27965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latin typeface="Arial"/>
                <a:cs typeface="Arial"/>
              </a:rPr>
              <a:t>Детское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ожирение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80881" y="4549266"/>
            <a:ext cx="2903855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582295" marR="5080" indent="-570230">
              <a:lnSpc>
                <a:spcPts val="2160"/>
              </a:lnSpc>
              <a:spcBef>
                <a:spcPts val="375"/>
              </a:spcBef>
            </a:pPr>
            <a:r>
              <a:rPr sz="2000" b="1" spc="-10" dirty="0">
                <a:latin typeface="Arial"/>
                <a:cs typeface="Arial"/>
              </a:rPr>
              <a:t>Подростковое</a:t>
            </a:r>
            <a:r>
              <a:rPr sz="2000" b="1" spc="-8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курение </a:t>
            </a:r>
            <a:r>
              <a:rPr sz="2000" b="1" spc="-5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и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наркомания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77348" y="5192267"/>
            <a:ext cx="2384171" cy="151333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2833" y="251917"/>
            <a:ext cx="202183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0" dirty="0" err="1" smtClean="0">
                <a:solidFill>
                  <a:srgbClr val="43C3DD"/>
                </a:solidFill>
              </a:rPr>
              <a:t>Решение</a:t>
            </a:r>
            <a:endParaRPr sz="3600" dirty="0"/>
          </a:p>
        </p:txBody>
      </p:sp>
      <p:sp>
        <p:nvSpPr>
          <p:cNvPr id="4" name="object 4"/>
          <p:cNvSpPr txBox="1"/>
          <p:nvPr/>
        </p:nvSpPr>
        <p:spPr>
          <a:xfrm>
            <a:off x="2895600" y="362153"/>
            <a:ext cx="8400541" cy="13587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01750" algn="l"/>
                <a:tab pos="1571625" algn="l"/>
                <a:tab pos="3412490" algn="l"/>
              </a:tabLst>
            </a:pPr>
            <a:endParaRPr lang="ru-RU" sz="1900" dirty="0" smtClean="0">
              <a:solidFill>
                <a:srgbClr val="43C3DD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01750" algn="l"/>
                <a:tab pos="1571625" algn="l"/>
                <a:tab pos="3412490" algn="l"/>
              </a:tabLst>
            </a:pPr>
            <a:endParaRPr lang="ru-RU" sz="1900" dirty="0">
              <a:solidFill>
                <a:srgbClr val="43C3DD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01750" algn="l"/>
                <a:tab pos="1571625" algn="l"/>
                <a:tab pos="3412490" algn="l"/>
              </a:tabLst>
            </a:pPr>
            <a:endParaRPr lang="ru-RU" sz="1900" dirty="0" smtClean="0">
              <a:solidFill>
                <a:srgbClr val="43C3DD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01750" algn="l"/>
                <a:tab pos="1571625" algn="l"/>
                <a:tab pos="3412490" algn="l"/>
              </a:tabLst>
            </a:pPr>
            <a:r>
              <a:rPr lang="ru-RU" sz="1900" dirty="0" smtClean="0">
                <a:latin typeface="Arial"/>
                <a:cs typeface="Arial"/>
              </a:rPr>
              <a:t>1.</a:t>
            </a:r>
            <a:r>
              <a:rPr lang="ru-RU" sz="1900" dirty="0" smtClean="0">
                <a:solidFill>
                  <a:srgbClr val="43C3DD"/>
                </a:solidFill>
                <a:latin typeface="Arial"/>
                <a:cs typeface="Arial"/>
              </a:rPr>
              <a:t> </a:t>
            </a:r>
            <a:r>
              <a:rPr sz="2800" dirty="0" err="1" smtClean="0">
                <a:latin typeface="Arial"/>
                <a:cs typeface="Arial"/>
              </a:rPr>
              <a:t>Экскурсии</a:t>
            </a:r>
            <a:r>
              <a:rPr sz="2800" dirty="0">
                <a:latin typeface="Arial"/>
                <a:cs typeface="Arial"/>
              </a:rPr>
              <a:t>	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895600" y="1831671"/>
            <a:ext cx="8399906" cy="22050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939"/>
              </a:lnSpc>
              <a:spcBef>
                <a:spcPts val="95"/>
              </a:spcBef>
              <a:tabLst>
                <a:tab pos="1845945" algn="l"/>
                <a:tab pos="3201035" algn="l"/>
              </a:tabLst>
            </a:pPr>
            <a:endParaRPr lang="ru-RU" sz="1900" spc="-5" dirty="0" smtClean="0">
              <a:solidFill>
                <a:srgbClr val="43C3DD"/>
              </a:solidFill>
              <a:latin typeface="Arial"/>
              <a:cs typeface="Arial"/>
            </a:endParaRPr>
          </a:p>
          <a:p>
            <a:pPr marL="12700">
              <a:lnSpc>
                <a:spcPts val="1939"/>
              </a:lnSpc>
              <a:spcBef>
                <a:spcPts val="95"/>
              </a:spcBef>
              <a:tabLst>
                <a:tab pos="1845945" algn="l"/>
                <a:tab pos="3201035" algn="l"/>
              </a:tabLst>
            </a:pPr>
            <a:r>
              <a:rPr lang="ru-RU" sz="1900" spc="-5" dirty="0" smtClean="0">
                <a:latin typeface="Arial"/>
                <a:cs typeface="Arial"/>
              </a:rPr>
              <a:t>2. </a:t>
            </a:r>
            <a:r>
              <a:rPr sz="2800" spc="-5" dirty="0" err="1" smtClean="0">
                <a:latin typeface="Arial"/>
                <a:cs typeface="Arial"/>
              </a:rPr>
              <a:t>Ин</a:t>
            </a:r>
            <a:r>
              <a:rPr sz="2800" spc="-25" dirty="0" err="1" smtClean="0">
                <a:latin typeface="Arial"/>
                <a:cs typeface="Arial"/>
              </a:rPr>
              <a:t>т</a:t>
            </a:r>
            <a:r>
              <a:rPr sz="2800" spc="-10" dirty="0" err="1" smtClean="0">
                <a:latin typeface="Arial"/>
                <a:cs typeface="Arial"/>
              </a:rPr>
              <a:t>е</a:t>
            </a:r>
            <a:r>
              <a:rPr sz="2800" spc="5" dirty="0" err="1" smtClean="0">
                <a:latin typeface="Arial"/>
                <a:cs typeface="Arial"/>
              </a:rPr>
              <a:t>р</a:t>
            </a:r>
            <a:r>
              <a:rPr sz="2800" spc="-10" dirty="0" err="1" smtClean="0">
                <a:latin typeface="Arial"/>
                <a:cs typeface="Arial"/>
              </a:rPr>
              <a:t>а</a:t>
            </a:r>
            <a:r>
              <a:rPr sz="2800" spc="25" dirty="0" err="1" smtClean="0">
                <a:latin typeface="Arial"/>
                <a:cs typeface="Arial"/>
              </a:rPr>
              <a:t>к</a:t>
            </a:r>
            <a:r>
              <a:rPr sz="2800" spc="-5" dirty="0" err="1" smtClean="0">
                <a:latin typeface="Arial"/>
                <a:cs typeface="Arial"/>
              </a:rPr>
              <a:t>ти</a:t>
            </a:r>
            <a:r>
              <a:rPr sz="2800" dirty="0" err="1" smtClean="0">
                <a:latin typeface="Arial"/>
                <a:cs typeface="Arial"/>
              </a:rPr>
              <a:t>вн</a:t>
            </a:r>
            <a:r>
              <a:rPr lang="ru-RU" sz="2800" spc="-10" dirty="0" err="1" smtClean="0">
                <a:latin typeface="Arial"/>
                <a:cs typeface="Arial"/>
              </a:rPr>
              <a:t>ые</a:t>
            </a:r>
            <a:r>
              <a:rPr lang="ru-RU" sz="2800" spc="-10" dirty="0" smtClean="0">
                <a:latin typeface="Arial"/>
                <a:cs typeface="Arial"/>
              </a:rPr>
              <a:t> </a:t>
            </a:r>
            <a:r>
              <a:rPr sz="2800" spc="-5" dirty="0" err="1" smtClean="0">
                <a:latin typeface="Arial"/>
                <a:cs typeface="Arial"/>
              </a:rPr>
              <a:t>про</a:t>
            </a:r>
            <a:r>
              <a:rPr sz="2800" dirty="0" err="1" smtClean="0">
                <a:latin typeface="Arial"/>
                <a:cs typeface="Arial"/>
              </a:rPr>
              <a:t>г</a:t>
            </a:r>
            <a:r>
              <a:rPr sz="2800" spc="-10" dirty="0" err="1" smtClean="0">
                <a:latin typeface="Arial"/>
                <a:cs typeface="Arial"/>
              </a:rPr>
              <a:t>рам</a:t>
            </a:r>
            <a:r>
              <a:rPr sz="2800" spc="5" dirty="0" err="1" smtClean="0">
                <a:latin typeface="Arial"/>
                <a:cs typeface="Arial"/>
              </a:rPr>
              <a:t>м</a:t>
            </a:r>
            <a:r>
              <a:rPr lang="ru-RU" sz="2800" spc="-5" dirty="0" smtClean="0">
                <a:latin typeface="Arial"/>
                <a:cs typeface="Arial"/>
              </a:rPr>
              <a:t>ы:</a:t>
            </a:r>
          </a:p>
          <a:p>
            <a:pPr marL="12700">
              <a:lnSpc>
                <a:spcPts val="1939"/>
              </a:lnSpc>
              <a:spcBef>
                <a:spcPts val="95"/>
              </a:spcBef>
              <a:tabLst>
                <a:tab pos="1845945" algn="l"/>
                <a:tab pos="3201035" algn="l"/>
              </a:tabLst>
            </a:pPr>
            <a:r>
              <a:rPr sz="2000" spc="-10" dirty="0" smtClean="0">
                <a:latin typeface="Arial"/>
                <a:cs typeface="Arial"/>
              </a:rPr>
              <a:t>«</a:t>
            </a:r>
            <a:r>
              <a:rPr sz="2000" spc="-15" dirty="0" err="1">
                <a:latin typeface="Arial"/>
                <a:cs typeface="Arial"/>
              </a:rPr>
              <a:t>А</a:t>
            </a:r>
            <a:r>
              <a:rPr sz="2000" dirty="0" err="1">
                <a:latin typeface="Arial"/>
                <a:cs typeface="Arial"/>
              </a:rPr>
              <a:t>н</a:t>
            </a:r>
            <a:r>
              <a:rPr sz="2000" spc="-5" dirty="0" err="1">
                <a:latin typeface="Arial"/>
                <a:cs typeface="Arial"/>
              </a:rPr>
              <a:t>ти</a:t>
            </a:r>
            <a:r>
              <a:rPr sz="2000" dirty="0" err="1">
                <a:latin typeface="Arial"/>
                <a:cs typeface="Arial"/>
              </a:rPr>
              <a:t>ви</a:t>
            </a:r>
            <a:r>
              <a:rPr sz="2000" spc="-30" dirty="0" err="1">
                <a:latin typeface="Arial"/>
                <a:cs typeface="Arial"/>
              </a:rPr>
              <a:t>р</a:t>
            </a:r>
            <a:r>
              <a:rPr sz="2000" spc="-20" dirty="0" err="1">
                <a:latin typeface="Arial"/>
                <a:cs typeface="Arial"/>
              </a:rPr>
              <a:t>у</a:t>
            </a:r>
            <a:r>
              <a:rPr sz="2000" spc="-5" dirty="0" err="1">
                <a:latin typeface="Arial"/>
                <a:cs typeface="Arial"/>
              </a:rPr>
              <a:t>с</a:t>
            </a:r>
            <a:r>
              <a:rPr sz="2000" spc="-5" dirty="0" smtClean="0">
                <a:latin typeface="Arial"/>
                <a:cs typeface="Arial"/>
              </a:rPr>
              <a:t>»</a:t>
            </a:r>
            <a:r>
              <a:rPr lang="ru-RU" sz="2000" spc="-5" dirty="0" smtClean="0">
                <a:latin typeface="Arial"/>
                <a:cs typeface="Arial"/>
              </a:rPr>
              <a:t>, «Будь здоров –питание», «Выбор сильных»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ts val="1595"/>
              </a:lnSpc>
              <a:tabLst>
                <a:tab pos="280670" algn="l"/>
                <a:tab pos="544195" algn="l"/>
                <a:tab pos="2345690" algn="l"/>
                <a:tab pos="3316604" algn="l"/>
                <a:tab pos="3571240" algn="l"/>
              </a:tabLst>
            </a:pPr>
            <a:endParaRPr lang="ru-RU" sz="1900" spc="-5" dirty="0" smtClean="0">
              <a:solidFill>
                <a:srgbClr val="234356"/>
              </a:solidFill>
              <a:latin typeface="Arial"/>
              <a:cs typeface="Arial"/>
            </a:endParaRPr>
          </a:p>
          <a:p>
            <a:pPr marL="12700">
              <a:lnSpc>
                <a:spcPts val="1595"/>
              </a:lnSpc>
              <a:tabLst>
                <a:tab pos="280670" algn="l"/>
                <a:tab pos="544195" algn="l"/>
                <a:tab pos="2345690" algn="l"/>
                <a:tab pos="3316604" algn="l"/>
                <a:tab pos="3571240" algn="l"/>
              </a:tabLst>
            </a:pPr>
            <a:endParaRPr lang="ru-RU" sz="1900" spc="-5" dirty="0">
              <a:solidFill>
                <a:srgbClr val="234356"/>
              </a:solidFill>
              <a:latin typeface="Arial"/>
              <a:cs typeface="Arial"/>
            </a:endParaRPr>
          </a:p>
          <a:p>
            <a:pPr marL="12700">
              <a:lnSpc>
                <a:spcPts val="1595"/>
              </a:lnSpc>
              <a:tabLst>
                <a:tab pos="280670" algn="l"/>
                <a:tab pos="544195" algn="l"/>
                <a:tab pos="2345690" algn="l"/>
                <a:tab pos="3316604" algn="l"/>
                <a:tab pos="3571240" algn="l"/>
              </a:tabLst>
            </a:pPr>
            <a:r>
              <a:rPr lang="ru-RU" sz="2800" spc="-5" dirty="0" smtClean="0">
                <a:latin typeface="Arial"/>
                <a:cs typeface="Arial"/>
              </a:rPr>
              <a:t>3. Кислородные коктейли</a:t>
            </a:r>
          </a:p>
          <a:p>
            <a:pPr marL="12700">
              <a:lnSpc>
                <a:spcPts val="1595"/>
              </a:lnSpc>
              <a:buFontTx/>
              <a:buChar char="-"/>
              <a:tabLst>
                <a:tab pos="280670" algn="l"/>
                <a:tab pos="544195" algn="l"/>
                <a:tab pos="2345690" algn="l"/>
                <a:tab pos="3316604" algn="l"/>
                <a:tab pos="3571240" algn="l"/>
              </a:tabLst>
            </a:pPr>
            <a:endParaRPr lang="ru-RU" sz="1900" spc="-5" dirty="0">
              <a:solidFill>
                <a:srgbClr val="234356"/>
              </a:solidFill>
              <a:latin typeface="Arial"/>
              <a:cs typeface="Arial"/>
            </a:endParaRPr>
          </a:p>
          <a:p>
            <a:pPr marL="12700">
              <a:lnSpc>
                <a:spcPts val="1595"/>
              </a:lnSpc>
              <a:buFontTx/>
              <a:buChar char="-"/>
              <a:tabLst>
                <a:tab pos="280670" algn="l"/>
                <a:tab pos="544195" algn="l"/>
                <a:tab pos="2345690" algn="l"/>
                <a:tab pos="3316604" algn="l"/>
                <a:tab pos="3571240" algn="l"/>
              </a:tabLst>
            </a:pPr>
            <a:endParaRPr lang="ru-RU" sz="1900" spc="-5" dirty="0" smtClean="0">
              <a:solidFill>
                <a:srgbClr val="234356"/>
              </a:solidFill>
              <a:latin typeface="Arial"/>
              <a:cs typeface="Arial"/>
            </a:endParaRPr>
          </a:p>
          <a:p>
            <a:pPr marL="12700">
              <a:lnSpc>
                <a:spcPts val="1595"/>
              </a:lnSpc>
              <a:buFontTx/>
              <a:buChar char="-"/>
              <a:tabLst>
                <a:tab pos="280670" algn="l"/>
                <a:tab pos="544195" algn="l"/>
                <a:tab pos="2345690" algn="l"/>
                <a:tab pos="3316604" algn="l"/>
                <a:tab pos="3571240" algn="l"/>
              </a:tabLst>
            </a:pPr>
            <a:endParaRPr lang="ru-RU" sz="1900" spc="-5" dirty="0">
              <a:solidFill>
                <a:srgbClr val="234356"/>
              </a:solidFill>
              <a:latin typeface="Arial"/>
              <a:cs typeface="Arial"/>
            </a:endParaRPr>
          </a:p>
          <a:p>
            <a:pPr marL="12700">
              <a:lnSpc>
                <a:spcPts val="1595"/>
              </a:lnSpc>
              <a:tabLst>
                <a:tab pos="280670" algn="l"/>
                <a:tab pos="544195" algn="l"/>
                <a:tab pos="2345690" algn="l"/>
                <a:tab pos="3316604" algn="l"/>
                <a:tab pos="3571240" algn="l"/>
              </a:tabLst>
            </a:pPr>
            <a:endParaRPr sz="1900" dirty="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87228" y="5638800"/>
            <a:ext cx="1604772" cy="1018628"/>
          </a:xfrm>
          <a:prstGeom prst="rect">
            <a:avLst/>
          </a:prstGeom>
        </p:spPr>
      </p:pic>
      <p:pic>
        <p:nvPicPr>
          <p:cNvPr id="14" name="Рисунок 13" descr="скорость реакции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990600"/>
            <a:ext cx="2800350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4800" y="413384"/>
            <a:ext cx="112014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600" spc="-20" dirty="0" smtClean="0">
                <a:solidFill>
                  <a:srgbClr val="43C3DD"/>
                </a:solidFill>
              </a:rPr>
              <a:t>Количественные показатели за 2021 год</a:t>
            </a:r>
            <a:endParaRPr sz="3600" dirty="0"/>
          </a:p>
        </p:txBody>
      </p:sp>
      <p:sp>
        <p:nvSpPr>
          <p:cNvPr id="5" name="object 5"/>
          <p:cNvSpPr txBox="1"/>
          <p:nvPr/>
        </p:nvSpPr>
        <p:spPr>
          <a:xfrm>
            <a:off x="9178543" y="616458"/>
            <a:ext cx="2101215" cy="387927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46685" marR="5080" indent="-134620">
              <a:lnSpc>
                <a:spcPts val="2590"/>
              </a:lnSpc>
              <a:spcBef>
                <a:spcPts val="425"/>
              </a:spcBef>
              <a:tabLst>
                <a:tab pos="1449705" algn="l"/>
                <a:tab pos="1486535" algn="l"/>
                <a:tab pos="1940560" algn="l"/>
              </a:tabLst>
            </a:pPr>
            <a:r>
              <a:rPr sz="2400" dirty="0">
                <a:solidFill>
                  <a:srgbClr val="234356"/>
                </a:solidFill>
                <a:latin typeface="Calibri"/>
                <a:cs typeface="Calibri"/>
              </a:rPr>
              <a:t>		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13" name="Рисунок 12" descr="IMG_20201110_1507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1219200"/>
            <a:ext cx="2070340" cy="27432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7200" y="2286000"/>
            <a:ext cx="1642491" cy="1042593"/>
          </a:xfrm>
          <a:prstGeom prst="rect">
            <a:avLst/>
          </a:prstGeom>
        </p:spPr>
      </p:pic>
      <p:graphicFrame>
        <p:nvGraphicFramePr>
          <p:cNvPr id="14" name="Схема 13"/>
          <p:cNvGraphicFramePr/>
          <p:nvPr/>
        </p:nvGraphicFramePr>
        <p:xfrm>
          <a:off x="4191000" y="914401"/>
          <a:ext cx="7315200" cy="335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79323"/>
            <a:ext cx="9524999" cy="1292662"/>
          </a:xfrm>
          <a:solidFill>
            <a:srgbClr val="00B0F0"/>
          </a:solidFill>
        </p:spPr>
        <p:txBody>
          <a:bodyPr/>
          <a:lstStyle/>
          <a:p>
            <a:r>
              <a:rPr lang="ru-RU" sz="2800" dirty="0" smtClean="0">
                <a:solidFill>
                  <a:schemeClr val="tx1"/>
                </a:solidFill>
              </a:rPr>
              <a:t>"Здоровье нации – главный приоритет государства и Послания Президента РФ"</a:t>
            </a:r>
            <a:br>
              <a:rPr lang="ru-RU" sz="2800" dirty="0" smtClean="0">
                <a:solidFill>
                  <a:schemeClr val="tx1"/>
                </a:solidFill>
              </a:rPr>
            </a:b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830997"/>
          </a:xfrm>
        </p:spPr>
        <p:txBody>
          <a:bodyPr/>
          <a:lstStyle/>
          <a:p>
            <a:r>
              <a:rPr lang="ru-RU" altLang="ru-RU" sz="28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Бизнес-модель</a:t>
            </a:r>
            <a:endParaRPr lang="ru-RU" sz="2800" dirty="0" smtClean="0"/>
          </a:p>
          <a:p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2"/>
          </p:nvPr>
        </p:nvGraphicFramePr>
        <p:xfrm>
          <a:off x="609600" y="1577975"/>
          <a:ext cx="5303838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5181600"/>
            <a:ext cx="1392841" cy="1523420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6172200" y="2362200"/>
            <a:ext cx="1285884" cy="114300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Входящий поток (воронка продаж)</a:t>
            </a:r>
            <a:endParaRPr lang="ru-RU" dirty="0"/>
          </a:p>
        </p:txBody>
      </p:sp>
      <p:sp>
        <p:nvSpPr>
          <p:cNvPr id="8" name="Стрелка вправо 7"/>
          <p:cNvSpPr/>
          <p:nvPr/>
        </p:nvSpPr>
        <p:spPr>
          <a:xfrm>
            <a:off x="7467600" y="3124200"/>
            <a:ext cx="357190" cy="285752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848600" y="2895600"/>
            <a:ext cx="1714512" cy="107157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Запись на экскурсии, программы</a:t>
            </a:r>
            <a:endParaRPr lang="ru-RU" dirty="0"/>
          </a:p>
        </p:txBody>
      </p:sp>
      <p:sp>
        <p:nvSpPr>
          <p:cNvPr id="10" name="Стрелка вправо 9"/>
          <p:cNvSpPr/>
          <p:nvPr/>
        </p:nvSpPr>
        <p:spPr>
          <a:xfrm>
            <a:off x="9525000" y="3733800"/>
            <a:ext cx="357190" cy="285752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906000" y="3657600"/>
            <a:ext cx="1571636" cy="107157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Продажа  основных и доп.услуг</a:t>
            </a:r>
            <a:endParaRPr lang="ru-RU" dirty="0"/>
          </a:p>
        </p:txBody>
      </p:sp>
      <p:sp>
        <p:nvSpPr>
          <p:cNvPr id="12" name="Стрелка вправо 11"/>
          <p:cNvSpPr/>
          <p:nvPr/>
        </p:nvSpPr>
        <p:spPr>
          <a:xfrm rot="5400000">
            <a:off x="10506076" y="4810124"/>
            <a:ext cx="457200" cy="285752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562600" y="5181600"/>
            <a:ext cx="6477000" cy="1524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5080">
              <a:lnSpc>
                <a:spcPts val="2500"/>
              </a:lnSpc>
              <a:spcBef>
                <a:spcPts val="705"/>
              </a:spcBef>
            </a:pPr>
            <a:r>
              <a:rPr lang="ru-RU" b="1" spc="-5" dirty="0">
                <a:solidFill>
                  <a:schemeClr val="bg1"/>
                </a:solidFill>
                <a:cs typeface="Calibri"/>
              </a:rPr>
              <a:t>Финансовый поток </a:t>
            </a:r>
            <a:r>
              <a:rPr lang="ru-RU" spc="-5" dirty="0">
                <a:solidFill>
                  <a:schemeClr val="bg1"/>
                </a:solidFill>
                <a:cs typeface="Calibri"/>
              </a:rPr>
              <a:t>– за счет коммерческих групп, </a:t>
            </a:r>
            <a:r>
              <a:rPr lang="ru-RU" spc="-5" dirty="0" smtClean="0">
                <a:solidFill>
                  <a:schemeClr val="bg1"/>
                </a:solidFill>
                <a:cs typeface="Calibri"/>
              </a:rPr>
              <a:t>продаж дополнительных услуг </a:t>
            </a:r>
          </a:p>
          <a:p>
            <a:pPr marL="12700" marR="5080">
              <a:lnSpc>
                <a:spcPts val="2500"/>
              </a:lnSpc>
              <a:spcBef>
                <a:spcPts val="705"/>
              </a:spcBef>
            </a:pPr>
            <a:r>
              <a:rPr lang="ru-RU" spc="-10" dirty="0" smtClean="0">
                <a:solidFill>
                  <a:schemeClr val="bg1"/>
                </a:solidFill>
                <a:latin typeface="Arial"/>
                <a:cs typeface="Arial"/>
              </a:rPr>
              <a:t>Предоставляется социальная скидка в размере 50 % </a:t>
            </a:r>
            <a:endParaRPr lang="ru-RU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12700" marR="5080">
              <a:lnSpc>
                <a:spcPts val="2500"/>
              </a:lnSpc>
              <a:spcBef>
                <a:spcPts val="705"/>
              </a:spcBef>
            </a:pPr>
            <a:endParaRPr lang="ru-RU" dirty="0">
              <a:solidFill>
                <a:schemeClr val="bg1"/>
              </a:solidFill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5413" y="0"/>
            <a:ext cx="11041227" cy="692696"/>
          </a:xfrm>
        </p:spPr>
        <p:txBody>
          <a:bodyPr>
            <a:normAutofit/>
          </a:bodyPr>
          <a:lstStyle/>
          <a:p>
            <a:r>
              <a:rPr lang="ru-RU" altLang="ru-RU" sz="24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                   Конкуренты 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549817026"/>
              </p:ext>
            </p:extLst>
          </p:nvPr>
        </p:nvGraphicFramePr>
        <p:xfrm>
          <a:off x="0" y="692695"/>
          <a:ext cx="12192000" cy="616530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402656"/>
                <a:gridCol w="2434184"/>
                <a:gridCol w="2645851"/>
                <a:gridCol w="2709309"/>
              </a:tblGrid>
              <a:tr h="113371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Конкурентные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преимущества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Кабинет профилактики и пропаганды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ЗОЖ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Детские игровые комнаты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Музей занимательного здоровья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solidFill>
                      <a:srgbClr val="00B0F0"/>
                    </a:solidFill>
                  </a:tcPr>
                </a:tc>
              </a:tr>
              <a:tr h="656836">
                <a:tc>
                  <a:txBody>
                    <a:bodyPr/>
                    <a:lstStyle/>
                    <a:p>
                      <a:r>
                        <a:rPr lang="ru-RU" dirty="0" smtClean="0"/>
                        <a:t>Доступная</a:t>
                      </a:r>
                      <a:r>
                        <a:rPr lang="ru-RU" baseline="0" dirty="0" smtClean="0"/>
                        <a:t> стоимость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21920" marR="121920"/>
                </a:tc>
              </a:tr>
              <a:tr h="1133716">
                <a:tc>
                  <a:txBody>
                    <a:bodyPr/>
                    <a:lstStyle/>
                    <a:p>
                      <a:r>
                        <a:rPr lang="ru-RU" dirty="0" smtClean="0"/>
                        <a:t>Удобное месторасположение, дизайн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21920" marR="121920"/>
                </a:tc>
              </a:tr>
              <a:tr h="973604">
                <a:tc>
                  <a:txBody>
                    <a:bodyPr/>
                    <a:lstStyle/>
                    <a:p>
                      <a:r>
                        <a:rPr lang="ru-RU" dirty="0" smtClean="0"/>
                        <a:t>Инновационный и интерактивный подход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21920" marR="121920"/>
                </a:tc>
              </a:tr>
              <a:tr h="1133716">
                <a:tc>
                  <a:txBody>
                    <a:bodyPr/>
                    <a:lstStyle/>
                    <a:p>
                      <a:r>
                        <a:rPr lang="ru-RU" dirty="0" smtClean="0"/>
                        <a:t>Опыт и квалификация инструкторов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21920" marR="121920"/>
                </a:tc>
              </a:tr>
              <a:tr h="1133716">
                <a:tc>
                  <a:txBody>
                    <a:bodyPr/>
                    <a:lstStyle/>
                    <a:p>
                      <a:r>
                        <a:rPr lang="ru-RU" dirty="0" smtClean="0"/>
                        <a:t>Разнообразие услуг и дополнительных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сервисов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21920" marR="121920"/>
                </a:tc>
              </a:tr>
            </a:tbl>
          </a:graphicData>
        </a:graphic>
      </p:graphicFrame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895600"/>
            <a:ext cx="662671" cy="429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27915" y="3887600"/>
            <a:ext cx="662671" cy="429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23926" y="6093296"/>
            <a:ext cx="662671" cy="429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828800"/>
            <a:ext cx="655469" cy="56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64162" y="1923671"/>
            <a:ext cx="655469" cy="56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98467" y="3707402"/>
            <a:ext cx="655469" cy="56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98467" y="4764997"/>
            <a:ext cx="655469" cy="56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64162" y="5957409"/>
            <a:ext cx="655469" cy="56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32171" y="2780929"/>
            <a:ext cx="655469" cy="56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0" y="4800600"/>
            <a:ext cx="655469" cy="56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72400" y="1828800"/>
            <a:ext cx="662671" cy="429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0830" y="3860723"/>
            <a:ext cx="662671" cy="429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8570" y="6089881"/>
            <a:ext cx="662671" cy="429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10800" y="2895600"/>
            <a:ext cx="655469" cy="56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800600"/>
            <a:ext cx="655469" cy="56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5240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04513" y="2277872"/>
            <a:ext cx="21564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234356"/>
                </a:solidFill>
                <a:latin typeface="Arial"/>
                <a:cs typeface="Arial"/>
              </a:rPr>
              <a:t>Скорость</a:t>
            </a:r>
            <a:r>
              <a:rPr sz="2000" spc="-120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34356"/>
                </a:solidFill>
                <a:latin typeface="Arial"/>
                <a:cs typeface="Arial"/>
              </a:rPr>
              <a:t>реакции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46175" y="3235579"/>
            <a:ext cx="24955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0" dirty="0">
                <a:solidFill>
                  <a:srgbClr val="234356"/>
                </a:solidFill>
                <a:latin typeface="Arial"/>
                <a:cs typeface="Arial"/>
              </a:rPr>
              <a:t>Шагающий</a:t>
            </a:r>
            <a:r>
              <a:rPr sz="1900" spc="-50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1900" spc="-20" dirty="0">
                <a:solidFill>
                  <a:srgbClr val="234356"/>
                </a:solidFill>
                <a:latin typeface="Arial"/>
                <a:cs typeface="Arial"/>
              </a:rPr>
              <a:t>велосипед</a:t>
            </a:r>
            <a:endParaRPr sz="1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3222" y="5989421"/>
            <a:ext cx="177418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234356"/>
                </a:solidFill>
                <a:latin typeface="Arial"/>
                <a:cs typeface="Arial"/>
              </a:rPr>
              <a:t>Еда</a:t>
            </a:r>
            <a:r>
              <a:rPr sz="2000" spc="-60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34356"/>
                </a:solidFill>
                <a:latin typeface="Arial"/>
                <a:cs typeface="Arial"/>
              </a:rPr>
              <a:t>с</a:t>
            </a:r>
            <a:r>
              <a:rPr sz="2000" spc="-50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34356"/>
                </a:solidFill>
                <a:latin typeface="Arial"/>
                <a:cs typeface="Arial"/>
              </a:rPr>
              <a:t>ладошку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75353" y="5287771"/>
            <a:ext cx="24784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0" dirty="0">
                <a:solidFill>
                  <a:srgbClr val="234356"/>
                </a:solidFill>
                <a:latin typeface="Arial"/>
                <a:cs typeface="Arial"/>
              </a:rPr>
              <a:t>Лабиринт</a:t>
            </a:r>
            <a:r>
              <a:rPr sz="1900" spc="-15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1900" spc="-10" dirty="0">
                <a:solidFill>
                  <a:srgbClr val="234356"/>
                </a:solidFill>
                <a:latin typeface="Arial"/>
                <a:cs typeface="Arial"/>
              </a:rPr>
              <a:t>равновесия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52081" y="5989421"/>
            <a:ext cx="14795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4356"/>
                </a:solidFill>
                <a:latin typeface="Arial"/>
                <a:cs typeface="Arial"/>
              </a:rPr>
              <a:t>Часы</a:t>
            </a:r>
            <a:r>
              <a:rPr sz="2000" spc="-65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34356"/>
                </a:solidFill>
                <a:latin typeface="Arial"/>
                <a:cs typeface="Arial"/>
              </a:rPr>
              <a:t>с</a:t>
            </a:r>
            <a:r>
              <a:rPr sz="2000" spc="-50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000" spc="-15" dirty="0">
                <a:solidFill>
                  <a:srgbClr val="234356"/>
                </a:solidFill>
                <a:latin typeface="Arial"/>
                <a:cs typeface="Arial"/>
              </a:rPr>
              <a:t>едой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89211" y="4819650"/>
            <a:ext cx="197231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4356"/>
                </a:solidFill>
                <a:latin typeface="Arial"/>
                <a:cs typeface="Arial"/>
              </a:rPr>
              <a:t>Инстинкт</a:t>
            </a:r>
            <a:r>
              <a:rPr sz="2000" spc="-90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34356"/>
                </a:solidFill>
                <a:latin typeface="Arial"/>
                <a:cs typeface="Arial"/>
              </a:rPr>
              <a:t>оберег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70291" y="2353818"/>
            <a:ext cx="18935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234356"/>
                </a:solidFill>
                <a:latin typeface="Arial"/>
                <a:cs typeface="Arial"/>
              </a:rPr>
              <a:t>Потяни</a:t>
            </a:r>
            <a:r>
              <a:rPr sz="2000" spc="-95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34356"/>
                </a:solidFill>
                <a:latin typeface="Arial"/>
                <a:cs typeface="Arial"/>
              </a:rPr>
              <a:t>жирафа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51104" y="289242"/>
            <a:ext cx="2766060" cy="824230"/>
            <a:chOff x="451104" y="289242"/>
            <a:chExt cx="2766060" cy="82423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6285" y="289242"/>
              <a:ext cx="2421890" cy="82391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1104" y="301751"/>
              <a:ext cx="2766060" cy="661415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91387" y="408177"/>
            <a:ext cx="225298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234356"/>
                </a:solidFill>
              </a:rPr>
              <a:t>Э</a:t>
            </a:r>
            <a:r>
              <a:rPr sz="3200" spc="-35" dirty="0">
                <a:solidFill>
                  <a:srgbClr val="234356"/>
                </a:solidFill>
              </a:rPr>
              <a:t>к</a:t>
            </a:r>
            <a:r>
              <a:rPr sz="3200" spc="-5" dirty="0">
                <a:solidFill>
                  <a:srgbClr val="234356"/>
                </a:solidFill>
              </a:rPr>
              <a:t>сп</a:t>
            </a:r>
            <a:r>
              <a:rPr sz="3200" spc="-15" dirty="0">
                <a:solidFill>
                  <a:srgbClr val="234356"/>
                </a:solidFill>
              </a:rPr>
              <a:t>о</a:t>
            </a:r>
            <a:r>
              <a:rPr sz="3200" dirty="0">
                <a:solidFill>
                  <a:srgbClr val="234356"/>
                </a:solidFill>
              </a:rPr>
              <a:t>наты</a:t>
            </a:r>
            <a:endParaRPr sz="3200" dirty="0"/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06127" y="289306"/>
            <a:ext cx="2285873" cy="14509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233798" y="2152014"/>
            <a:ext cx="16656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234356"/>
                </a:solidFill>
                <a:latin typeface="Arial"/>
                <a:cs typeface="Arial"/>
              </a:rPr>
              <a:t>Белок</a:t>
            </a:r>
            <a:r>
              <a:rPr sz="2000" spc="-75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34356"/>
                </a:solidFill>
                <a:latin typeface="Arial"/>
                <a:cs typeface="Arial"/>
              </a:rPr>
              <a:t>и</a:t>
            </a:r>
            <a:r>
              <a:rPr sz="2000" spc="-60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34356"/>
                </a:solidFill>
                <a:latin typeface="Arial"/>
                <a:cs typeface="Arial"/>
              </a:rPr>
              <a:t>спирт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03504" y="364236"/>
            <a:ext cx="2766060" cy="673100"/>
            <a:chOff x="603504" y="364236"/>
            <a:chExt cx="2766060" cy="6731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5314" y="487680"/>
              <a:ext cx="2521204" cy="5492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3504" y="364236"/>
              <a:ext cx="2766060" cy="661415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44092" y="469519"/>
            <a:ext cx="225298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234356"/>
                </a:solidFill>
              </a:rPr>
              <a:t>Э</a:t>
            </a:r>
            <a:r>
              <a:rPr sz="3200" spc="-35" dirty="0">
                <a:solidFill>
                  <a:srgbClr val="234356"/>
                </a:solidFill>
              </a:rPr>
              <a:t>к</a:t>
            </a:r>
            <a:r>
              <a:rPr sz="3200" spc="-5" dirty="0">
                <a:solidFill>
                  <a:srgbClr val="234356"/>
                </a:solidFill>
              </a:rPr>
              <a:t>сп</a:t>
            </a:r>
            <a:r>
              <a:rPr sz="3200" spc="-15" dirty="0">
                <a:solidFill>
                  <a:srgbClr val="234356"/>
                </a:solidFill>
              </a:rPr>
              <a:t>о</a:t>
            </a:r>
            <a:r>
              <a:rPr sz="3200" dirty="0">
                <a:solidFill>
                  <a:srgbClr val="234356"/>
                </a:solidFill>
              </a:rPr>
              <a:t>наты</a:t>
            </a:r>
            <a:endParaRPr sz="3200"/>
          </a:p>
        </p:txBody>
      </p:sp>
      <p:sp>
        <p:nvSpPr>
          <p:cNvPr id="8" name="object 8"/>
          <p:cNvSpPr txBox="1"/>
          <p:nvPr/>
        </p:nvSpPr>
        <p:spPr>
          <a:xfrm>
            <a:off x="1327785" y="3331590"/>
            <a:ext cx="21856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5" dirty="0">
                <a:solidFill>
                  <a:srgbClr val="234356"/>
                </a:solidFill>
                <a:latin typeface="Arial"/>
                <a:cs typeface="Arial"/>
              </a:rPr>
              <a:t>Банка</a:t>
            </a:r>
            <a:r>
              <a:rPr sz="2000" spc="-65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000" spc="10" dirty="0">
                <a:solidFill>
                  <a:srgbClr val="234356"/>
                </a:solidFill>
                <a:latin typeface="Arial"/>
                <a:cs typeface="Arial"/>
              </a:rPr>
              <a:t>со</a:t>
            </a:r>
            <a:r>
              <a:rPr sz="2000" spc="-40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34356"/>
                </a:solidFill>
                <a:latin typeface="Arial"/>
                <a:cs typeface="Arial"/>
              </a:rPr>
              <a:t>смолами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4092" y="6088786"/>
            <a:ext cx="14458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4356"/>
                </a:solidFill>
                <a:latin typeface="Arial"/>
                <a:cs typeface="Arial"/>
              </a:rPr>
              <a:t>3D</a:t>
            </a:r>
            <a:r>
              <a:rPr sz="2000" spc="-95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234356"/>
                </a:solidFill>
                <a:latin typeface="Arial"/>
                <a:cs typeface="Arial"/>
              </a:rPr>
              <a:t>сигарета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22445" y="5180838"/>
            <a:ext cx="1743710" cy="517525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501650" marR="5080" indent="-489584">
              <a:lnSpc>
                <a:spcPct val="70000"/>
              </a:lnSpc>
              <a:spcBef>
                <a:spcPts val="780"/>
              </a:spcBef>
            </a:pPr>
            <a:r>
              <a:rPr sz="1900" spc="-5" dirty="0">
                <a:solidFill>
                  <a:srgbClr val="234356"/>
                </a:solidFill>
                <a:latin typeface="Arial"/>
                <a:cs typeface="Arial"/>
              </a:rPr>
              <a:t>А</a:t>
            </a:r>
            <a:r>
              <a:rPr sz="1900" spc="-15" dirty="0">
                <a:solidFill>
                  <a:srgbClr val="234356"/>
                </a:solidFill>
                <a:latin typeface="Arial"/>
                <a:cs typeface="Arial"/>
              </a:rPr>
              <a:t>н</a:t>
            </a:r>
            <a:r>
              <a:rPr sz="1900" spc="-40" dirty="0">
                <a:solidFill>
                  <a:srgbClr val="234356"/>
                </a:solidFill>
                <a:latin typeface="Arial"/>
                <a:cs typeface="Arial"/>
              </a:rPr>
              <a:t>а</a:t>
            </a:r>
            <a:r>
              <a:rPr sz="1900" spc="-35" dirty="0">
                <a:solidFill>
                  <a:srgbClr val="234356"/>
                </a:solidFill>
                <a:latin typeface="Arial"/>
                <a:cs typeface="Arial"/>
              </a:rPr>
              <a:t>т</a:t>
            </a:r>
            <a:r>
              <a:rPr sz="1900" spc="-10" dirty="0">
                <a:solidFill>
                  <a:srgbClr val="234356"/>
                </a:solidFill>
                <a:latin typeface="Arial"/>
                <a:cs typeface="Arial"/>
              </a:rPr>
              <a:t>омичес</a:t>
            </a:r>
            <a:r>
              <a:rPr sz="1900" dirty="0">
                <a:solidFill>
                  <a:srgbClr val="234356"/>
                </a:solidFill>
                <a:latin typeface="Arial"/>
                <a:cs typeface="Arial"/>
              </a:rPr>
              <a:t>к</a:t>
            </a:r>
            <a:r>
              <a:rPr sz="1900" spc="-5" dirty="0">
                <a:solidFill>
                  <a:srgbClr val="234356"/>
                </a:solidFill>
                <a:latin typeface="Arial"/>
                <a:cs typeface="Arial"/>
              </a:rPr>
              <a:t>ий  сундук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51878" y="5972657"/>
            <a:ext cx="1743075" cy="517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939"/>
              </a:lnSpc>
              <a:spcBef>
                <a:spcPts val="95"/>
              </a:spcBef>
            </a:pPr>
            <a:r>
              <a:rPr sz="1900" spc="-15" dirty="0">
                <a:solidFill>
                  <a:srgbClr val="234356"/>
                </a:solidFill>
                <a:latin typeface="Arial"/>
                <a:cs typeface="Arial"/>
              </a:rPr>
              <a:t>Анатомические</a:t>
            </a:r>
            <a:endParaRPr sz="1900">
              <a:latin typeface="Arial"/>
              <a:cs typeface="Arial"/>
            </a:endParaRPr>
          </a:p>
          <a:p>
            <a:pPr marL="635" algn="ctr">
              <a:lnSpc>
                <a:spcPts val="1939"/>
              </a:lnSpc>
            </a:pPr>
            <a:r>
              <a:rPr sz="1900" spc="-10" dirty="0">
                <a:solidFill>
                  <a:srgbClr val="234356"/>
                </a:solidFill>
                <a:latin typeface="Arial"/>
                <a:cs typeface="Arial"/>
              </a:rPr>
              <a:t>фартуки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79791" y="2334894"/>
            <a:ext cx="23241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10" dirty="0">
                <a:solidFill>
                  <a:srgbClr val="234356"/>
                </a:solidFill>
                <a:latin typeface="Arial"/>
                <a:cs typeface="Arial"/>
              </a:rPr>
              <a:t>Курильщица Смоуки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597643" y="4816602"/>
            <a:ext cx="1416685" cy="517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939"/>
              </a:lnSpc>
              <a:spcBef>
                <a:spcPts val="95"/>
              </a:spcBef>
            </a:pPr>
            <a:r>
              <a:rPr sz="1900" spc="-5" dirty="0">
                <a:solidFill>
                  <a:srgbClr val="234356"/>
                </a:solidFill>
                <a:latin typeface="Arial"/>
                <a:cs typeface="Arial"/>
              </a:rPr>
              <a:t>Кашляющая</a:t>
            </a:r>
            <a:endParaRPr sz="1900">
              <a:latin typeface="Arial"/>
              <a:cs typeface="Arial"/>
            </a:endParaRPr>
          </a:p>
          <a:p>
            <a:pPr marL="78105">
              <a:lnSpc>
                <a:spcPts val="1939"/>
              </a:lnSpc>
            </a:pPr>
            <a:r>
              <a:rPr sz="1900" spc="-15" dirty="0">
                <a:solidFill>
                  <a:srgbClr val="234356"/>
                </a:solidFill>
                <a:latin typeface="Arial"/>
                <a:cs typeface="Arial"/>
              </a:rPr>
              <a:t>пепельница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879456" y="359283"/>
            <a:ext cx="2135378" cy="1355471"/>
          </a:xfrm>
          <a:prstGeom prst="rect">
            <a:avLst/>
          </a:prstGeom>
        </p:spPr>
      </p:pic>
      <p:pic>
        <p:nvPicPr>
          <p:cNvPr id="15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0" y="4800600"/>
            <a:ext cx="655469" cy="56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66445" y="721232"/>
            <a:ext cx="34016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spc="-30" dirty="0">
                <a:solidFill>
                  <a:srgbClr val="43C3DD"/>
                </a:solidFill>
                <a:latin typeface="Calibri Light"/>
                <a:cs typeface="Calibri Light"/>
              </a:rPr>
              <a:t>Социальный</a:t>
            </a:r>
            <a:r>
              <a:rPr sz="3200" b="0" spc="-125" dirty="0">
                <a:solidFill>
                  <a:srgbClr val="43C3DD"/>
                </a:solidFill>
                <a:latin typeface="Calibri Light"/>
                <a:cs typeface="Calibri Light"/>
              </a:rPr>
              <a:t> </a:t>
            </a:r>
            <a:r>
              <a:rPr sz="3200" b="0" spc="-20" dirty="0">
                <a:solidFill>
                  <a:srgbClr val="43C3DD"/>
                </a:solidFill>
                <a:latin typeface="Calibri Light"/>
                <a:cs typeface="Calibri Light"/>
              </a:rPr>
              <a:t>эффект</a:t>
            </a:r>
            <a:endParaRPr sz="32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429250">
              <a:lnSpc>
                <a:spcPts val="2650"/>
              </a:lnSpc>
              <a:spcBef>
                <a:spcPts val="105"/>
              </a:spcBef>
            </a:pPr>
            <a:r>
              <a:rPr spc="-5" dirty="0"/>
              <a:t>-популяризация</a:t>
            </a:r>
            <a:r>
              <a:rPr spc="-25" dirty="0"/>
              <a:t> </a:t>
            </a:r>
            <a:r>
              <a:rPr spc="-20" dirty="0"/>
              <a:t>здорового</a:t>
            </a:r>
            <a:r>
              <a:rPr spc="-55" dirty="0"/>
              <a:t> </a:t>
            </a:r>
            <a:r>
              <a:rPr spc="-10" dirty="0"/>
              <a:t>образа</a:t>
            </a:r>
          </a:p>
          <a:p>
            <a:pPr marL="5429250">
              <a:lnSpc>
                <a:spcPts val="2650"/>
              </a:lnSpc>
            </a:pPr>
            <a:r>
              <a:rPr spc="-5" dirty="0"/>
              <a:t>жизни</a:t>
            </a:r>
            <a:r>
              <a:rPr spc="-25" dirty="0"/>
              <a:t> </a:t>
            </a:r>
            <a:r>
              <a:rPr dirty="0"/>
              <a:t>и</a:t>
            </a:r>
            <a:r>
              <a:rPr spc="-5" dirty="0"/>
              <a:t> ценности</a:t>
            </a:r>
            <a:r>
              <a:rPr spc="-40" dirty="0"/>
              <a:t> </a:t>
            </a:r>
            <a:r>
              <a:rPr spc="-5" dirty="0"/>
              <a:t>личности</a:t>
            </a:r>
            <a:r>
              <a:rPr spc="-35" dirty="0"/>
              <a:t> </a:t>
            </a:r>
            <a:r>
              <a:rPr dirty="0"/>
              <a:t>человека,</a:t>
            </a:r>
          </a:p>
          <a:p>
            <a:pPr marL="5518785">
              <a:lnSpc>
                <a:spcPts val="2655"/>
              </a:lnSpc>
              <a:spcBef>
                <a:spcPts val="55"/>
              </a:spcBef>
            </a:pPr>
            <a:r>
              <a:rPr dirty="0"/>
              <a:t>-снижение</a:t>
            </a:r>
            <a:r>
              <a:rPr spc="-20" dirty="0"/>
              <a:t> </a:t>
            </a:r>
            <a:r>
              <a:rPr spc="-10" dirty="0"/>
              <a:t>заболеваемости,</a:t>
            </a:r>
          </a:p>
          <a:p>
            <a:pPr marL="5429250">
              <a:lnSpc>
                <a:spcPts val="2185"/>
              </a:lnSpc>
            </a:pPr>
            <a:r>
              <a:rPr spc="-10" dirty="0"/>
              <a:t>устойчивость</a:t>
            </a:r>
            <a:r>
              <a:rPr spc="-50" dirty="0"/>
              <a:t> </a:t>
            </a:r>
            <a:r>
              <a:rPr dirty="0"/>
              <a:t>к</a:t>
            </a:r>
            <a:r>
              <a:rPr spc="5" dirty="0"/>
              <a:t> </a:t>
            </a:r>
            <a:r>
              <a:rPr dirty="0"/>
              <a:t>стрессовым</a:t>
            </a:r>
            <a:r>
              <a:rPr spc="-20" dirty="0"/>
              <a:t> </a:t>
            </a:r>
            <a:r>
              <a:rPr spc="-5" dirty="0"/>
              <a:t>ситуациям,</a:t>
            </a:r>
          </a:p>
          <a:p>
            <a:pPr marL="5429250" marR="642620">
              <a:lnSpc>
                <a:spcPct val="70000"/>
              </a:lnSpc>
              <a:spcBef>
                <a:spcPts val="470"/>
              </a:spcBef>
            </a:pPr>
            <a:r>
              <a:rPr dirty="0"/>
              <a:t>сохранение</a:t>
            </a:r>
            <a:r>
              <a:rPr spc="-60" dirty="0"/>
              <a:t> </a:t>
            </a:r>
            <a:r>
              <a:rPr dirty="0"/>
              <a:t>и</a:t>
            </a:r>
            <a:r>
              <a:rPr spc="-20" dirty="0"/>
              <a:t> </a:t>
            </a:r>
            <a:r>
              <a:rPr dirty="0"/>
              <a:t>укрепление</a:t>
            </a:r>
            <a:r>
              <a:rPr spc="-60" dirty="0"/>
              <a:t> </a:t>
            </a:r>
            <a:r>
              <a:rPr spc="-10" dirty="0"/>
              <a:t>здоровья </a:t>
            </a:r>
            <a:r>
              <a:rPr spc="-710" dirty="0"/>
              <a:t> </a:t>
            </a:r>
            <a:r>
              <a:rPr spc="-5" dirty="0"/>
              <a:t>школьников.</a:t>
            </a:r>
          </a:p>
          <a:p>
            <a:pPr marL="5429250" marR="407034" indent="89535">
              <a:lnSpc>
                <a:spcPct val="70000"/>
              </a:lnSpc>
              <a:spcBef>
                <a:spcPts val="994"/>
              </a:spcBef>
            </a:pPr>
            <a:r>
              <a:rPr spc="-5" dirty="0"/>
              <a:t>-повышение</a:t>
            </a:r>
            <a:r>
              <a:rPr dirty="0"/>
              <a:t> </a:t>
            </a:r>
            <a:r>
              <a:rPr spc="-15" dirty="0"/>
              <a:t>мотивации</a:t>
            </a:r>
            <a:r>
              <a:rPr spc="-5" dirty="0"/>
              <a:t> </a:t>
            </a:r>
            <a:r>
              <a:rPr dirty="0"/>
              <a:t>к</a:t>
            </a:r>
            <a:r>
              <a:rPr spc="5" dirty="0"/>
              <a:t> </a:t>
            </a:r>
            <a:r>
              <a:rPr spc="-10" dirty="0"/>
              <a:t>здоровому </a:t>
            </a:r>
            <a:r>
              <a:rPr spc="-705" dirty="0"/>
              <a:t> </a:t>
            </a:r>
            <a:r>
              <a:rPr spc="-10" dirty="0"/>
              <a:t>образу</a:t>
            </a:r>
            <a:r>
              <a:rPr spc="-40" dirty="0"/>
              <a:t> </a:t>
            </a:r>
            <a:r>
              <a:rPr spc="-5" dirty="0"/>
              <a:t>жизни</a:t>
            </a:r>
          </a:p>
          <a:p>
            <a:pPr marL="5657850" indent="-228600">
              <a:lnSpc>
                <a:spcPct val="100000"/>
              </a:lnSpc>
              <a:spcBef>
                <a:spcPts val="75"/>
              </a:spcBef>
              <a:buChar char="-"/>
              <a:tabLst>
                <a:tab pos="5658485" algn="l"/>
              </a:tabLst>
            </a:pPr>
            <a:r>
              <a:rPr spc="-5" dirty="0"/>
              <a:t>улучшение</a:t>
            </a:r>
            <a:r>
              <a:rPr spc="-50" dirty="0"/>
              <a:t> </a:t>
            </a:r>
            <a:r>
              <a:rPr spc="-5" dirty="0"/>
              <a:t>знаний</a:t>
            </a:r>
            <a:r>
              <a:rPr spc="-15" dirty="0"/>
              <a:t> </a:t>
            </a:r>
            <a:r>
              <a:rPr spc="-25" dirty="0"/>
              <a:t>детей</a:t>
            </a:r>
            <a:r>
              <a:rPr spc="-40" dirty="0"/>
              <a:t> </a:t>
            </a:r>
            <a:r>
              <a:rPr dirty="0"/>
              <a:t>о</a:t>
            </a:r>
            <a:r>
              <a:rPr spc="10" dirty="0"/>
              <a:t> </a:t>
            </a:r>
            <a:r>
              <a:rPr spc="-30" dirty="0"/>
              <a:t>ЗОЖ</a:t>
            </a:r>
          </a:p>
          <a:p>
            <a:pPr marL="5657850" indent="-228600">
              <a:lnSpc>
                <a:spcPts val="2650"/>
              </a:lnSpc>
              <a:spcBef>
                <a:spcPts val="60"/>
              </a:spcBef>
              <a:buChar char="-"/>
              <a:tabLst>
                <a:tab pos="5658485" algn="l"/>
              </a:tabLst>
            </a:pPr>
            <a:r>
              <a:rPr spc="-5" dirty="0"/>
              <a:t>формирование</a:t>
            </a:r>
            <a:r>
              <a:rPr spc="-30" dirty="0"/>
              <a:t> </a:t>
            </a:r>
            <a:r>
              <a:rPr spc="-10" dirty="0"/>
              <a:t>устойчивых</a:t>
            </a:r>
            <a:r>
              <a:rPr spc="-35" dirty="0"/>
              <a:t> </a:t>
            </a:r>
            <a:r>
              <a:rPr spc="-20" dirty="0"/>
              <a:t>моделей</a:t>
            </a:r>
          </a:p>
          <a:p>
            <a:pPr marL="5657850" marR="5080">
              <a:lnSpc>
                <a:spcPct val="70000"/>
              </a:lnSpc>
              <a:spcBef>
                <a:spcPts val="470"/>
              </a:spcBef>
            </a:pPr>
            <a:r>
              <a:rPr spc="-10" dirty="0"/>
              <a:t>поведения,</a:t>
            </a:r>
            <a:r>
              <a:rPr spc="-45" dirty="0"/>
              <a:t> </a:t>
            </a:r>
            <a:r>
              <a:rPr spc="-5" dirty="0"/>
              <a:t>препятствующих</a:t>
            </a:r>
            <a:r>
              <a:rPr spc="-60" dirty="0"/>
              <a:t> </a:t>
            </a:r>
            <a:r>
              <a:rPr spc="-5" dirty="0"/>
              <a:t>курению, </a:t>
            </a:r>
            <a:r>
              <a:rPr spc="-710" dirty="0"/>
              <a:t> </a:t>
            </a:r>
            <a:r>
              <a:rPr spc="-15" dirty="0"/>
              <a:t>употреблению</a:t>
            </a:r>
            <a:r>
              <a:rPr spc="-60" dirty="0"/>
              <a:t> </a:t>
            </a:r>
            <a:r>
              <a:rPr spc="-15" dirty="0"/>
              <a:t>алкоголя </a:t>
            </a:r>
            <a:r>
              <a:rPr dirty="0"/>
              <a:t>и</a:t>
            </a:r>
            <a:r>
              <a:rPr spc="-15" dirty="0"/>
              <a:t> </a:t>
            </a:r>
            <a:r>
              <a:rPr spc="5" dirty="0"/>
              <a:t>ПАВ;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72041" y="5136630"/>
            <a:ext cx="2586608" cy="164185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6504" y="813053"/>
            <a:ext cx="715518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-5" dirty="0">
                <a:solidFill>
                  <a:srgbClr val="234356"/>
                </a:solidFill>
                <a:latin typeface="Arial"/>
                <a:cs typeface="Arial"/>
              </a:rPr>
              <a:t>Спасибо</a:t>
            </a:r>
            <a:r>
              <a:rPr b="0" spc="-80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b="0" spc="-5" dirty="0">
                <a:solidFill>
                  <a:srgbClr val="234356"/>
                </a:solidFill>
                <a:latin typeface="Arial"/>
                <a:cs typeface="Arial"/>
              </a:rPr>
              <a:t>за</a:t>
            </a:r>
            <a:r>
              <a:rPr b="0" spc="-55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b="0" spc="-5" dirty="0">
                <a:solidFill>
                  <a:srgbClr val="234356"/>
                </a:solidFill>
                <a:latin typeface="Arial"/>
                <a:cs typeface="Arial"/>
              </a:rPr>
              <a:t>внимание!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592314" y="3276600"/>
            <a:ext cx="4189729" cy="1557478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R="6985" algn="r">
              <a:lnSpc>
                <a:spcPct val="100000"/>
              </a:lnSpc>
              <a:spcBef>
                <a:spcPts val="660"/>
              </a:spcBef>
            </a:pPr>
            <a:r>
              <a:rPr sz="2800" spc="-5" dirty="0" err="1" smtClean="0">
                <a:solidFill>
                  <a:srgbClr val="234356"/>
                </a:solidFill>
                <a:latin typeface="Arial"/>
                <a:cs typeface="Arial"/>
              </a:rPr>
              <a:t>Анна</a:t>
            </a:r>
            <a:r>
              <a:rPr sz="2800" spc="-40" dirty="0" smtClean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234356"/>
                </a:solidFill>
                <a:latin typeface="Arial"/>
                <a:cs typeface="Arial"/>
              </a:rPr>
              <a:t>Ивановна</a:t>
            </a:r>
            <a:r>
              <a:rPr sz="2800" dirty="0">
                <a:solidFill>
                  <a:srgbClr val="234356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234356"/>
                </a:solidFill>
                <a:latin typeface="Arial"/>
                <a:cs typeface="Arial"/>
              </a:rPr>
              <a:t>Демина</a:t>
            </a:r>
            <a:endParaRPr sz="2800" dirty="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675"/>
              </a:spcBef>
            </a:pPr>
            <a:r>
              <a:rPr sz="2800" dirty="0">
                <a:solidFill>
                  <a:srgbClr val="234356"/>
                </a:solidFill>
                <a:latin typeface="Arial"/>
                <a:cs typeface="Arial"/>
              </a:rPr>
              <a:t>+7-912-192-70-10</a:t>
            </a:r>
            <a:endParaRPr sz="2800" dirty="0">
              <a:latin typeface="Arial"/>
              <a:cs typeface="Arial"/>
            </a:endParaRPr>
          </a:p>
          <a:p>
            <a:pPr marR="8255" algn="r">
              <a:lnSpc>
                <a:spcPct val="100000"/>
              </a:lnSpc>
              <a:spcBef>
                <a:spcPts val="575"/>
              </a:spcBef>
            </a:pPr>
            <a:r>
              <a:rPr sz="2800" dirty="0">
                <a:solidFill>
                  <a:srgbClr val="234356"/>
                </a:solidFill>
                <a:latin typeface="Arial"/>
                <a:cs typeface="Arial"/>
                <a:hlinkClick r:id="rId3"/>
              </a:rPr>
              <a:t>aniuta.demina@yandex.ru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4800" y="3886200"/>
            <a:ext cx="3087624" cy="1959864"/>
          </a:xfrm>
          <a:prstGeom prst="rect">
            <a:avLst/>
          </a:prstGeom>
        </p:spPr>
      </p:pic>
      <p:pic>
        <p:nvPicPr>
          <p:cNvPr id="6" name="Рисунок 5" descr="обложка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8200" y="3886200"/>
            <a:ext cx="2483768" cy="1742299"/>
          </a:xfrm>
          <a:prstGeom prst="rect">
            <a:avLst/>
          </a:prstGeom>
        </p:spPr>
      </p:pic>
      <p:pic>
        <p:nvPicPr>
          <p:cNvPr id="7" name="Рисунок 6" descr="Sx0CYg_a3kM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86200" y="1905000"/>
            <a:ext cx="3962400" cy="206027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435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</TotalTime>
  <Words>343</Words>
  <Application>Microsoft Office PowerPoint</Application>
  <PresentationFormat>Произвольный</PresentationFormat>
  <Paragraphs>92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Times New Roman</vt:lpstr>
      <vt:lpstr>Calibri</vt:lpstr>
      <vt:lpstr>Calibri Light</vt:lpstr>
      <vt:lpstr>Office Theme</vt:lpstr>
      <vt:lpstr>               ОО «Сыктывкарская ассоциация многодетных семей» </vt:lpstr>
      <vt:lpstr>Слайд 2</vt:lpstr>
      <vt:lpstr>Проблемы ЦА</vt:lpstr>
      <vt:lpstr>Решение</vt:lpstr>
      <vt:lpstr>Количественные показатели за 2021 год</vt:lpstr>
      <vt:lpstr>"Здоровье нации – главный приоритет государства и Послания Президента РФ" </vt:lpstr>
      <vt:lpstr>                                                   Конкуренты </vt:lpstr>
      <vt:lpstr>Экспонаты</vt:lpstr>
      <vt:lpstr>Экспонаты</vt:lpstr>
      <vt:lpstr>Социальный эффект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МОО ЭФСК «ГТО»</dc:title>
  <dc:creator>acer</dc:creator>
  <cp:lastModifiedBy>admin</cp:lastModifiedBy>
  <cp:revision>3</cp:revision>
  <dcterms:created xsi:type="dcterms:W3CDTF">2021-04-11T00:46:55Z</dcterms:created>
  <dcterms:modified xsi:type="dcterms:W3CDTF">2022-04-07T12:53:06Z</dcterms:modified>
</cp:coreProperties>
</file>